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5143500" type="screen16x9"/>
  <p:notesSz cx="6858000" cy="9144000"/>
  <p:embeddedFontLst>
    <p:embeddedFont>
      <p:font typeface="Times" panose="02020603050405020304" pitchFamily="18" charset="0"/>
      <p:regular r:id="rId26"/>
      <p:bold r:id="rId27"/>
      <p:italic r:id="rId28"/>
      <p:boldItalic r:id="rId29"/>
    </p:embeddedFont>
    <p:embeddedFont>
      <p:font typeface="PT Sans Narrow" panose="020B0604020202020204" charset="0"/>
      <p:regular r:id="rId30"/>
      <p:bold r:id="rId31"/>
    </p:embeddedFont>
    <p:embeddedFont>
      <p:font typeface="Calibri" panose="020F0502020204030204" pitchFamily="34" charset="0"/>
      <p:regular r:id="rId32"/>
      <p:bold r:id="rId33"/>
      <p:italic r:id="rId34"/>
      <p:boldItalic r:id="rId35"/>
    </p:embeddedFont>
    <p:embeddedFont>
      <p:font typeface="Open Sans" panose="020B0604020202020204" charset="0"/>
      <p:regular r:id="rId36"/>
      <p:bold r:id="rId37"/>
      <p:italic r:id="rId38"/>
      <p:boldItalic r:id="rId39"/>
    </p:embeddedFont>
    <p:embeddedFont>
      <p:font typeface="Verdana" panose="020B0604030504040204" pitchFamily="34" charset="0"/>
      <p:regular r:id="rId40"/>
      <p:bold r:id="rId41"/>
      <p:italic r:id="rId42"/>
      <p:boldItalic r:id="rId43"/>
    </p:embeddedFont>
    <p:embeddedFont>
      <p:font typeface="Amatic SC" panose="020B0604020202020204" charset="-79"/>
      <p:regular r:id="rId44"/>
      <p:bold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9" d="100"/>
          <a:sy n="139" d="100"/>
        </p:scale>
        <p:origin x="726" y="12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46551c75b4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46551c75b4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46551c75b4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46551c75b4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46551c75b4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46551c75b4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46551c75b4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46551c75b4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4427f9439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4427f9439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46551c75b4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46551c75b4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46551c75b4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46551c75b4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46551c75b4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46551c75b4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44246b866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44246b866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46551c75b4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46551c75b4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a"/>
              <a:t>Material= a dos diapositives amb links...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46551c75b4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46551c75b4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46551c75b4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46551c75b4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46551c75b4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46551c75b4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46551c75b4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46551c75b4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a"/>
              <a:t>El grup de watsapp… recordatori diapositiva presentació...</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46551c75b4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46551c75b4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4427f94392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4427f94392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46551c75b4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46551c75b4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46551c75b4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46551c75b4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46551c75b4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46551c75b4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a"/>
              <a:t>Curiositats sobre els diferents models d’ensenyament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46551c75b4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46551c75b4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a"/>
              <a:t>Una de les primeres qüestions que ens preguntem és anem evolucionant? A tot arreu s’ensenya igual?</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46551c75b4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46551c75b4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46551c75b4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46551c75b4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cxnSp>
        <p:nvCxnSpPr>
          <p:cNvPr id="11" name="Google Shape;11;p2"/>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4" name="Google Shape;14;p2"/>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7" name="Google Shape;17;p2"/>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18" name="Google Shape;18;p2"/>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9" name="Google Shape;19;p2"/>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20" name="Google Shape;2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a:spLocks noGrp="1"/>
          </p:cNvSpPr>
          <p:nvPr>
            <p:ph type="title" hasCustomPrompt="1"/>
          </p:nvPr>
        </p:nvSpPr>
        <p:spPr>
          <a:xfrm>
            <a:off x="311700" y="1304850"/>
            <a:ext cx="8520600" cy="1538400"/>
          </a:xfrm>
          <a:prstGeom prst="rect">
            <a:avLst/>
          </a:prstGeom>
        </p:spPr>
        <p:txBody>
          <a:bodyPr spcFirstLastPara="1" wrap="square" lIns="91425" tIns="91425" rIns="91425" bIns="91425" anchor="ctr" anchorCtr="0"/>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a:spLocks noGrp="1"/>
          </p:cNvSpPr>
          <p:nvPr>
            <p:ph type="body" idx="1"/>
          </p:nvPr>
        </p:nvSpPr>
        <p:spPr>
          <a:xfrm>
            <a:off x="311700" y="2995650"/>
            <a:ext cx="8520600" cy="10716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9" name="Google Shape;5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a:endParaRPr/>
          </a:p>
        </p:txBody>
      </p:sp>
      <p:sp>
        <p:nvSpPr>
          <p:cNvPr id="24" name="Google Shape;24;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3" name="Google Shape;33;p5"/>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7" name="Google Shape;3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1" name="Google Shape;4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526350"/>
            <a:ext cx="5613600" cy="4090800"/>
          </a:xfrm>
          <a:prstGeom prst="rect">
            <a:avLst/>
          </a:prstGeom>
        </p:spPr>
        <p:txBody>
          <a:bodyPr spcFirstLastPara="1" wrap="square" lIns="91425" tIns="91425" rIns="91425" bIns="91425" anchor="ctr" anchorCtr="0"/>
          <a:lstStyle>
            <a:lvl1pPr lvl="0">
              <a:spcBef>
                <a:spcPts val="0"/>
              </a:spcBef>
              <a:spcAft>
                <a:spcPts val="0"/>
              </a:spcAft>
              <a:buClr>
                <a:schemeClr val="dk2"/>
              </a:buClr>
              <a:buSzPts val="5400"/>
              <a:buNone/>
              <a:defRPr sz="5400" b="0">
                <a:solidFill>
                  <a:schemeClr val="dk2"/>
                </a:solidFill>
              </a:defRPr>
            </a:lvl1pPr>
            <a:lvl2pPr lvl="1">
              <a:spcBef>
                <a:spcPts val="0"/>
              </a:spcBef>
              <a:spcAft>
                <a:spcPts val="0"/>
              </a:spcAft>
              <a:buClr>
                <a:schemeClr val="dk2"/>
              </a:buClr>
              <a:buSzPts val="5400"/>
              <a:buNone/>
              <a:defRPr sz="5400" b="0">
                <a:solidFill>
                  <a:schemeClr val="dk2"/>
                </a:solidFill>
              </a:defRPr>
            </a:lvl2pPr>
            <a:lvl3pPr lvl="2">
              <a:spcBef>
                <a:spcPts val="0"/>
              </a:spcBef>
              <a:spcAft>
                <a:spcPts val="0"/>
              </a:spcAft>
              <a:buClr>
                <a:schemeClr val="dk2"/>
              </a:buClr>
              <a:buSzPts val="5400"/>
              <a:buNone/>
              <a:defRPr sz="5400" b="0">
                <a:solidFill>
                  <a:schemeClr val="dk2"/>
                </a:solidFill>
              </a:defRPr>
            </a:lvl3pPr>
            <a:lvl4pPr lvl="3">
              <a:spcBef>
                <a:spcPts val="0"/>
              </a:spcBef>
              <a:spcAft>
                <a:spcPts val="0"/>
              </a:spcAft>
              <a:buClr>
                <a:schemeClr val="dk2"/>
              </a:buClr>
              <a:buSzPts val="5400"/>
              <a:buNone/>
              <a:defRPr sz="5400" b="0">
                <a:solidFill>
                  <a:schemeClr val="dk2"/>
                </a:solidFill>
              </a:defRPr>
            </a:lvl4pPr>
            <a:lvl5pPr lvl="4">
              <a:spcBef>
                <a:spcPts val="0"/>
              </a:spcBef>
              <a:spcAft>
                <a:spcPts val="0"/>
              </a:spcAft>
              <a:buClr>
                <a:schemeClr val="dk2"/>
              </a:buClr>
              <a:buSzPts val="5400"/>
              <a:buNone/>
              <a:defRPr sz="5400" b="0">
                <a:solidFill>
                  <a:schemeClr val="dk2"/>
                </a:solidFill>
              </a:defRPr>
            </a:lvl5pPr>
            <a:lvl6pPr lvl="5">
              <a:spcBef>
                <a:spcPts val="0"/>
              </a:spcBef>
              <a:spcAft>
                <a:spcPts val="0"/>
              </a:spcAft>
              <a:buClr>
                <a:schemeClr val="dk2"/>
              </a:buClr>
              <a:buSzPts val="5400"/>
              <a:buNone/>
              <a:defRPr sz="5400" b="0">
                <a:solidFill>
                  <a:schemeClr val="dk2"/>
                </a:solidFill>
              </a:defRPr>
            </a:lvl6pPr>
            <a:lvl7pPr lvl="6">
              <a:spcBef>
                <a:spcPts val="0"/>
              </a:spcBef>
              <a:spcAft>
                <a:spcPts val="0"/>
              </a:spcAft>
              <a:buClr>
                <a:schemeClr val="dk2"/>
              </a:buClr>
              <a:buSzPts val="5400"/>
              <a:buNone/>
              <a:defRPr sz="5400" b="0">
                <a:solidFill>
                  <a:schemeClr val="dk2"/>
                </a:solidFill>
              </a:defRPr>
            </a:lvl7pPr>
            <a:lvl8pPr lvl="7">
              <a:spcBef>
                <a:spcPts val="0"/>
              </a:spcBef>
              <a:spcAft>
                <a:spcPts val="0"/>
              </a:spcAft>
              <a:buClr>
                <a:schemeClr val="dk2"/>
              </a:buClr>
              <a:buSzPts val="5400"/>
              <a:buNone/>
              <a:defRPr sz="5400" b="0">
                <a:solidFill>
                  <a:schemeClr val="dk2"/>
                </a:solidFill>
              </a:defRPr>
            </a:lvl8pPr>
            <a:lvl9pPr lvl="8">
              <a:spcBef>
                <a:spcPts val="0"/>
              </a:spcBef>
              <a:spcAft>
                <a:spcPts val="0"/>
              </a:spcAft>
              <a:buClr>
                <a:schemeClr val="dk2"/>
              </a:buClr>
              <a:buSzPts val="5400"/>
              <a:buNone/>
              <a:defRPr sz="5400" b="0">
                <a:solidFill>
                  <a:schemeClr val="dk2"/>
                </a:solidFill>
              </a:defRPr>
            </a:lvl9pPr>
          </a:lstStyle>
          <a:p>
            <a:endParaRPr/>
          </a:p>
        </p:txBody>
      </p:sp>
      <p:sp>
        <p:nvSpPr>
          <p:cNvPr id="44" name="Google Shape;4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 name="Google Shape;47;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8" name="Google Shape;48;p9"/>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9" name="Google Shape;49;p9"/>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311700" y="4230725"/>
            <a:ext cx="5998800" cy="598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54" name="Google Shape;5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Google Shape;7;p1"/>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ca"/>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14:dur="20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5.jp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6.png"/><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hyperlink" Target="https://drive.google.com/open?id=0Bx577ZfYvFywZ2Jqb3hxUWlKLTdvcWVzUG1SckVTaGVqN1Bz" TargetMode="External"/><Relationship Id="rId7"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40.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4.png"/><Relationship Id="rId7"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7.jpg"/><Relationship Id="rId5" Type="http://schemas.openxmlformats.org/officeDocument/2006/relationships/image" Target="../media/image6.png"/><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3"/>
          <p:cNvSpPr txBox="1">
            <a:spLocks noGrp="1"/>
          </p:cNvSpPr>
          <p:nvPr>
            <p:ph type="ctrTitle"/>
          </p:nvPr>
        </p:nvSpPr>
        <p:spPr>
          <a:xfrm>
            <a:off x="3120650" y="0"/>
            <a:ext cx="5181300" cy="1022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ca" sz="4800" b="0">
                <a:solidFill>
                  <a:srgbClr val="000000"/>
                </a:solidFill>
                <a:latin typeface="Amatic SC"/>
                <a:ea typeface="Amatic SC"/>
                <a:cs typeface="Amatic SC"/>
                <a:sym typeface="Amatic SC"/>
              </a:rPr>
              <a:t>Approaching PBL, Berlin</a:t>
            </a:r>
            <a:endParaRPr sz="4800">
              <a:latin typeface="Amatic SC"/>
              <a:ea typeface="Amatic SC"/>
              <a:cs typeface="Amatic SC"/>
              <a:sym typeface="Amatic SC"/>
            </a:endParaRPr>
          </a:p>
        </p:txBody>
      </p:sp>
      <p:sp>
        <p:nvSpPr>
          <p:cNvPr id="67" name="Google Shape;67;p13"/>
          <p:cNvSpPr txBox="1">
            <a:spLocks noGrp="1"/>
          </p:cNvSpPr>
          <p:nvPr>
            <p:ph type="subTitle" idx="1"/>
          </p:nvPr>
        </p:nvSpPr>
        <p:spPr>
          <a:xfrm>
            <a:off x="6752713" y="4214100"/>
            <a:ext cx="1597800" cy="929400"/>
          </a:xfrm>
          <a:prstGeom prst="rect">
            <a:avLst/>
          </a:prstGeom>
        </p:spPr>
        <p:txBody>
          <a:bodyPr spcFirstLastPara="1" wrap="square" lIns="91425" tIns="91425" rIns="91425" bIns="91425" anchor="t" anchorCtr="0">
            <a:noAutofit/>
          </a:bodyPr>
          <a:lstStyle/>
          <a:p>
            <a:pPr marL="114300" lvl="0" indent="0" algn="l" rtl="0">
              <a:lnSpc>
                <a:spcPct val="115000"/>
              </a:lnSpc>
              <a:spcBef>
                <a:spcPts val="0"/>
              </a:spcBef>
              <a:spcAft>
                <a:spcPts val="0"/>
              </a:spcAft>
              <a:buNone/>
            </a:pPr>
            <a:endParaRPr sz="1100">
              <a:solidFill>
                <a:srgbClr val="000000"/>
              </a:solidFill>
              <a:latin typeface="Calibri"/>
              <a:ea typeface="Calibri"/>
              <a:cs typeface="Calibri"/>
              <a:sym typeface="Calibri"/>
            </a:endParaRPr>
          </a:p>
          <a:p>
            <a:pPr marL="114300" lvl="0" indent="0" algn="l" rtl="0">
              <a:lnSpc>
                <a:spcPct val="115000"/>
              </a:lnSpc>
              <a:spcBef>
                <a:spcPts val="0"/>
              </a:spcBef>
              <a:spcAft>
                <a:spcPts val="0"/>
              </a:spcAft>
              <a:buNone/>
            </a:pPr>
            <a:r>
              <a:rPr lang="ca" sz="1100">
                <a:solidFill>
                  <a:srgbClr val="000000"/>
                </a:solidFill>
                <a:latin typeface="Calibri"/>
                <a:ea typeface="Calibri"/>
                <a:cs typeface="Calibri"/>
                <a:sym typeface="Calibri"/>
              </a:rPr>
              <a:t>Jordi  Montero Aura</a:t>
            </a:r>
            <a:endParaRPr sz="1100">
              <a:solidFill>
                <a:srgbClr val="000000"/>
              </a:solidFill>
              <a:latin typeface="Calibri"/>
              <a:ea typeface="Calibri"/>
              <a:cs typeface="Calibri"/>
              <a:sym typeface="Calibri"/>
            </a:endParaRPr>
          </a:p>
          <a:p>
            <a:pPr marL="114300" lvl="0" indent="0" algn="l" rtl="0">
              <a:lnSpc>
                <a:spcPct val="115000"/>
              </a:lnSpc>
              <a:spcBef>
                <a:spcPts val="0"/>
              </a:spcBef>
              <a:spcAft>
                <a:spcPts val="0"/>
              </a:spcAft>
              <a:buNone/>
            </a:pPr>
            <a:r>
              <a:rPr lang="ca" sz="1100">
                <a:solidFill>
                  <a:srgbClr val="000000"/>
                </a:solidFill>
                <a:latin typeface="Calibri"/>
                <a:ea typeface="Calibri"/>
                <a:cs typeface="Calibri"/>
                <a:sym typeface="Calibri"/>
              </a:rPr>
              <a:t>INS Terra Alta, Gandesa</a:t>
            </a:r>
            <a:endParaRPr sz="1100">
              <a:solidFill>
                <a:srgbClr val="000000"/>
              </a:solidFill>
              <a:latin typeface="Calibri"/>
              <a:ea typeface="Calibri"/>
              <a:cs typeface="Calibri"/>
              <a:sym typeface="Calibri"/>
            </a:endParaRPr>
          </a:p>
          <a:p>
            <a:pPr marL="114300" lvl="0" indent="0" algn="l" rtl="0">
              <a:lnSpc>
                <a:spcPct val="115000"/>
              </a:lnSpc>
              <a:spcBef>
                <a:spcPts val="0"/>
              </a:spcBef>
              <a:spcAft>
                <a:spcPts val="0"/>
              </a:spcAft>
              <a:buNone/>
            </a:pPr>
            <a:endParaRPr sz="1100">
              <a:solidFill>
                <a:srgbClr val="000000"/>
              </a:solidFill>
              <a:latin typeface="Calibri"/>
              <a:ea typeface="Calibri"/>
              <a:cs typeface="Calibri"/>
              <a:sym typeface="Calibri"/>
            </a:endParaRPr>
          </a:p>
          <a:p>
            <a:pPr marL="0" lvl="0" indent="0" algn="ctr" rtl="0">
              <a:spcBef>
                <a:spcPts val="0"/>
              </a:spcBef>
              <a:spcAft>
                <a:spcPts val="0"/>
              </a:spcAft>
              <a:buNone/>
            </a:pPr>
            <a:endParaRPr/>
          </a:p>
        </p:txBody>
      </p:sp>
      <p:pic>
        <p:nvPicPr>
          <p:cNvPr id="68" name="Google Shape;68;p13"/>
          <p:cNvPicPr preferRelativeResize="0"/>
          <p:nvPr/>
        </p:nvPicPr>
        <p:blipFill rotWithShape="1">
          <a:blip r:embed="rId3">
            <a:alphaModFix/>
          </a:blip>
          <a:srcRect l="37524" t="16792" r="37356" b="43423"/>
          <a:stretch/>
        </p:blipFill>
        <p:spPr>
          <a:xfrm>
            <a:off x="4259925" y="1086375"/>
            <a:ext cx="3334627" cy="2970751"/>
          </a:xfrm>
          <a:prstGeom prst="rect">
            <a:avLst/>
          </a:prstGeom>
          <a:noFill/>
          <a:ln>
            <a:noFill/>
          </a:ln>
        </p:spPr>
      </p:pic>
      <p:sp>
        <p:nvSpPr>
          <p:cNvPr id="69" name="Google Shape;69;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ca"/>
              <a:t>1</a:t>
            </a:fld>
            <a:endParaRPr/>
          </a:p>
        </p:txBody>
      </p:sp>
      <p:pic>
        <p:nvPicPr>
          <p:cNvPr id="70" name="Google Shape;70;p13"/>
          <p:cNvPicPr preferRelativeResize="0"/>
          <p:nvPr/>
        </p:nvPicPr>
        <p:blipFill rotWithShape="1">
          <a:blip r:embed="rId4">
            <a:alphaModFix/>
          </a:blip>
          <a:srcRect r="48694"/>
          <a:stretch/>
        </p:blipFill>
        <p:spPr>
          <a:xfrm>
            <a:off x="8122626" y="3638550"/>
            <a:ext cx="1021375" cy="1504950"/>
          </a:xfrm>
          <a:prstGeom prst="rect">
            <a:avLst/>
          </a:prstGeom>
          <a:noFill/>
          <a:ln>
            <a:noFill/>
          </a:ln>
        </p:spPr>
      </p:pic>
      <p:pic>
        <p:nvPicPr>
          <p:cNvPr id="71" name="Google Shape;71;p13"/>
          <p:cNvPicPr preferRelativeResize="0"/>
          <p:nvPr/>
        </p:nvPicPr>
        <p:blipFill rotWithShape="1">
          <a:blip r:embed="rId5">
            <a:alphaModFix/>
          </a:blip>
          <a:srcRect t="36604"/>
          <a:stretch/>
        </p:blipFill>
        <p:spPr>
          <a:xfrm>
            <a:off x="1568975" y="1086375"/>
            <a:ext cx="2393425" cy="2970750"/>
          </a:xfrm>
          <a:prstGeom prst="rect">
            <a:avLst/>
          </a:prstGeom>
          <a:noFill/>
          <a:ln>
            <a:noFill/>
          </a:ln>
        </p:spPr>
      </p:pic>
      <p:pic>
        <p:nvPicPr>
          <p:cNvPr id="72" name="Google Shape;72;p13"/>
          <p:cNvPicPr preferRelativeResize="0"/>
          <p:nvPr/>
        </p:nvPicPr>
        <p:blipFill>
          <a:blip r:embed="rId6">
            <a:alphaModFix/>
          </a:blip>
          <a:stretch>
            <a:fillRect/>
          </a:stretch>
        </p:blipFill>
        <p:spPr>
          <a:xfrm>
            <a:off x="8189488" y="67375"/>
            <a:ext cx="887650" cy="887650"/>
          </a:xfrm>
          <a:prstGeom prst="rect">
            <a:avLst/>
          </a:prstGeom>
          <a:noFill/>
          <a:ln>
            <a:noFill/>
          </a:ln>
        </p:spPr>
      </p:pic>
      <p:pic>
        <p:nvPicPr>
          <p:cNvPr id="73" name="Google Shape;73;p13"/>
          <p:cNvPicPr preferRelativeResize="0"/>
          <p:nvPr/>
        </p:nvPicPr>
        <p:blipFill>
          <a:blip r:embed="rId7">
            <a:alphaModFix/>
          </a:blip>
          <a:stretch>
            <a:fillRect/>
          </a:stretch>
        </p:blipFill>
        <p:spPr>
          <a:xfrm>
            <a:off x="0" y="67376"/>
            <a:ext cx="3120651" cy="485925"/>
          </a:xfrm>
          <a:prstGeom prst="rect">
            <a:avLst/>
          </a:prstGeom>
          <a:noFill/>
          <a:ln>
            <a:noFill/>
          </a:ln>
        </p:spPr>
      </p:pic>
      <p:pic>
        <p:nvPicPr>
          <p:cNvPr id="74" name="Google Shape;74;p13"/>
          <p:cNvPicPr preferRelativeResize="0"/>
          <p:nvPr/>
        </p:nvPicPr>
        <p:blipFill>
          <a:blip r:embed="rId8">
            <a:alphaModFix/>
          </a:blip>
          <a:stretch>
            <a:fillRect/>
          </a:stretch>
        </p:blipFill>
        <p:spPr>
          <a:xfrm>
            <a:off x="0" y="4590200"/>
            <a:ext cx="3002273" cy="611350"/>
          </a:xfrm>
          <a:prstGeom prst="rect">
            <a:avLst/>
          </a:prstGeom>
          <a:noFill/>
          <a:ln>
            <a:noFill/>
          </a:ln>
        </p:spPr>
      </p:pic>
      <p:sp>
        <p:nvSpPr>
          <p:cNvPr id="75" name="Google Shape;75;p13"/>
          <p:cNvSpPr txBox="1"/>
          <p:nvPr/>
        </p:nvSpPr>
        <p:spPr>
          <a:xfrm>
            <a:off x="2244600" y="4445425"/>
            <a:ext cx="4654800" cy="61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ca" sz="1100">
                <a:solidFill>
                  <a:srgbClr val="222222"/>
                </a:solidFill>
                <a:highlight>
                  <a:srgbClr val="FFFFFF"/>
                </a:highlight>
              </a:rPr>
              <a:t> </a:t>
            </a:r>
            <a:r>
              <a:rPr lang="ca" sz="900">
                <a:solidFill>
                  <a:srgbClr val="333333"/>
                </a:solidFill>
                <a:highlight>
                  <a:srgbClr val="FFFFFF"/>
                </a:highlight>
                <a:latin typeface="Verdana"/>
                <a:ea typeface="Verdana"/>
                <a:cs typeface="Verdana"/>
                <a:sym typeface="Verdana"/>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r>
              <a:rPr lang="ca" sz="1100">
                <a:solidFill>
                  <a:srgbClr val="222222"/>
                </a:solidFill>
                <a:highlight>
                  <a:srgbClr val="FFFFFF"/>
                </a:highlight>
              </a:rPr>
              <a:t>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2"/>
          <p:cNvSpPr txBox="1">
            <a:spLocks noGrp="1"/>
          </p:cNvSpPr>
          <p:nvPr>
            <p:ph type="title"/>
          </p:nvPr>
        </p:nvSpPr>
        <p:spPr>
          <a:xfrm>
            <a:off x="2031875" y="419925"/>
            <a:ext cx="5533800" cy="70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ca" sz="2400"/>
              <a:t>PBL: Project Based Learning. Idees prèvies</a:t>
            </a:r>
            <a:endParaRPr sz="2400"/>
          </a:p>
        </p:txBody>
      </p:sp>
      <p:pic>
        <p:nvPicPr>
          <p:cNvPr id="172" name="Google Shape;172;p22"/>
          <p:cNvPicPr preferRelativeResize="0"/>
          <p:nvPr/>
        </p:nvPicPr>
        <p:blipFill rotWithShape="1">
          <a:blip r:embed="rId3">
            <a:alphaModFix/>
          </a:blip>
          <a:srcRect l="27402" t="31666" r="36061" b="28685"/>
          <a:stretch/>
        </p:blipFill>
        <p:spPr>
          <a:xfrm>
            <a:off x="1085775" y="927350"/>
            <a:ext cx="6584227" cy="4019150"/>
          </a:xfrm>
          <a:prstGeom prst="rect">
            <a:avLst/>
          </a:prstGeom>
          <a:noFill/>
          <a:ln>
            <a:noFill/>
          </a:ln>
        </p:spPr>
      </p:pic>
      <p:sp>
        <p:nvSpPr>
          <p:cNvPr id="173" name="Google Shape;173;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ca"/>
              <a:t>10</a:t>
            </a:fld>
            <a:endParaRPr/>
          </a:p>
        </p:txBody>
      </p:sp>
      <p:pic>
        <p:nvPicPr>
          <p:cNvPr id="174" name="Google Shape;174;p22"/>
          <p:cNvPicPr preferRelativeResize="0"/>
          <p:nvPr/>
        </p:nvPicPr>
        <p:blipFill>
          <a:blip r:embed="rId4">
            <a:alphaModFix/>
          </a:blip>
          <a:stretch>
            <a:fillRect/>
          </a:stretch>
        </p:blipFill>
        <p:spPr>
          <a:xfrm>
            <a:off x="8189488" y="67375"/>
            <a:ext cx="887650" cy="887650"/>
          </a:xfrm>
          <a:prstGeom prst="rect">
            <a:avLst/>
          </a:prstGeom>
          <a:noFill/>
          <a:ln>
            <a:noFill/>
          </a:ln>
        </p:spPr>
      </p:pic>
      <p:pic>
        <p:nvPicPr>
          <p:cNvPr id="175" name="Google Shape;175;p22"/>
          <p:cNvPicPr preferRelativeResize="0"/>
          <p:nvPr/>
        </p:nvPicPr>
        <p:blipFill>
          <a:blip r:embed="rId5">
            <a:alphaModFix/>
          </a:blip>
          <a:stretch>
            <a:fillRect/>
          </a:stretch>
        </p:blipFill>
        <p:spPr>
          <a:xfrm>
            <a:off x="0" y="67376"/>
            <a:ext cx="3120651" cy="4859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3"/>
          <p:cNvSpPr txBox="1">
            <a:spLocks noGrp="1"/>
          </p:cNvSpPr>
          <p:nvPr>
            <p:ph type="title"/>
          </p:nvPr>
        </p:nvSpPr>
        <p:spPr>
          <a:xfrm>
            <a:off x="1577250" y="502475"/>
            <a:ext cx="6123000" cy="70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ca" sz="2400"/>
              <a:t>PBL: Project Based Learning. 7 Steps to successful PBL</a:t>
            </a:r>
            <a:endParaRPr sz="2400"/>
          </a:p>
        </p:txBody>
      </p:sp>
      <p:pic>
        <p:nvPicPr>
          <p:cNvPr id="181" name="Google Shape;181;p23"/>
          <p:cNvPicPr preferRelativeResize="0"/>
          <p:nvPr/>
        </p:nvPicPr>
        <p:blipFill rotWithShape="1">
          <a:blip r:embed="rId3">
            <a:alphaModFix/>
          </a:blip>
          <a:srcRect l="29697" t="34611" r="10111" b="23383"/>
          <a:stretch/>
        </p:blipFill>
        <p:spPr>
          <a:xfrm>
            <a:off x="1742025" y="1157650"/>
            <a:ext cx="6549176" cy="3427699"/>
          </a:xfrm>
          <a:prstGeom prst="rect">
            <a:avLst/>
          </a:prstGeom>
          <a:noFill/>
          <a:ln>
            <a:noFill/>
          </a:ln>
        </p:spPr>
      </p:pic>
      <p:sp>
        <p:nvSpPr>
          <p:cNvPr id="182" name="Google Shape;18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ca"/>
              <a:t>11</a:t>
            </a:fld>
            <a:endParaRPr/>
          </a:p>
        </p:txBody>
      </p:sp>
      <p:pic>
        <p:nvPicPr>
          <p:cNvPr id="183" name="Google Shape;183;p23"/>
          <p:cNvPicPr preferRelativeResize="0"/>
          <p:nvPr/>
        </p:nvPicPr>
        <p:blipFill>
          <a:blip r:embed="rId4">
            <a:alphaModFix/>
          </a:blip>
          <a:stretch>
            <a:fillRect/>
          </a:stretch>
        </p:blipFill>
        <p:spPr>
          <a:xfrm>
            <a:off x="8189499" y="77475"/>
            <a:ext cx="887652" cy="877551"/>
          </a:xfrm>
          <a:prstGeom prst="rect">
            <a:avLst/>
          </a:prstGeom>
          <a:noFill/>
          <a:ln>
            <a:noFill/>
          </a:ln>
        </p:spPr>
      </p:pic>
      <p:pic>
        <p:nvPicPr>
          <p:cNvPr id="184" name="Google Shape;184;p23"/>
          <p:cNvPicPr preferRelativeResize="0"/>
          <p:nvPr/>
        </p:nvPicPr>
        <p:blipFill>
          <a:blip r:embed="rId5">
            <a:alphaModFix/>
          </a:blip>
          <a:stretch>
            <a:fillRect/>
          </a:stretch>
        </p:blipFill>
        <p:spPr>
          <a:xfrm>
            <a:off x="0" y="77476"/>
            <a:ext cx="3120654" cy="480396"/>
          </a:xfrm>
          <a:prstGeom prst="rect">
            <a:avLst/>
          </a:prstGeom>
          <a:noFill/>
          <a:ln>
            <a:noFill/>
          </a:ln>
        </p:spPr>
      </p:pic>
      <p:pic>
        <p:nvPicPr>
          <p:cNvPr id="185" name="Google Shape;185;p23"/>
          <p:cNvPicPr preferRelativeResize="0"/>
          <p:nvPr/>
        </p:nvPicPr>
        <p:blipFill>
          <a:blip r:embed="rId6">
            <a:alphaModFix/>
          </a:blip>
          <a:stretch>
            <a:fillRect/>
          </a:stretch>
        </p:blipFill>
        <p:spPr>
          <a:xfrm>
            <a:off x="0" y="4489600"/>
            <a:ext cx="3211125" cy="6539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4"/>
          <p:cNvSpPr txBox="1">
            <a:spLocks noGrp="1"/>
          </p:cNvSpPr>
          <p:nvPr>
            <p:ph type="title"/>
          </p:nvPr>
        </p:nvSpPr>
        <p:spPr>
          <a:xfrm>
            <a:off x="2413875" y="390150"/>
            <a:ext cx="5329200" cy="70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ca" sz="2400"/>
              <a:t>PBL: Project Based Learning. Seqüència d’èxit</a:t>
            </a:r>
            <a:r>
              <a:rPr lang="ca"/>
              <a:t> </a:t>
            </a:r>
            <a:endParaRPr/>
          </a:p>
        </p:txBody>
      </p:sp>
      <p:sp>
        <p:nvSpPr>
          <p:cNvPr id="191" name="Google Shape;191;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ca"/>
              <a:t>12</a:t>
            </a:fld>
            <a:endParaRPr/>
          </a:p>
        </p:txBody>
      </p:sp>
      <p:pic>
        <p:nvPicPr>
          <p:cNvPr id="192" name="Google Shape;192;p24"/>
          <p:cNvPicPr preferRelativeResize="0"/>
          <p:nvPr/>
        </p:nvPicPr>
        <p:blipFill>
          <a:blip r:embed="rId3">
            <a:alphaModFix/>
          </a:blip>
          <a:stretch>
            <a:fillRect/>
          </a:stretch>
        </p:blipFill>
        <p:spPr>
          <a:xfrm>
            <a:off x="8189488" y="67375"/>
            <a:ext cx="887650" cy="887650"/>
          </a:xfrm>
          <a:prstGeom prst="rect">
            <a:avLst/>
          </a:prstGeom>
          <a:noFill/>
          <a:ln>
            <a:noFill/>
          </a:ln>
        </p:spPr>
      </p:pic>
      <p:pic>
        <p:nvPicPr>
          <p:cNvPr id="193" name="Google Shape;193;p24"/>
          <p:cNvPicPr preferRelativeResize="0"/>
          <p:nvPr/>
        </p:nvPicPr>
        <p:blipFill>
          <a:blip r:embed="rId4">
            <a:alphaModFix/>
          </a:blip>
          <a:stretch>
            <a:fillRect/>
          </a:stretch>
        </p:blipFill>
        <p:spPr>
          <a:xfrm>
            <a:off x="0" y="67376"/>
            <a:ext cx="3120651" cy="485925"/>
          </a:xfrm>
          <a:prstGeom prst="rect">
            <a:avLst/>
          </a:prstGeom>
          <a:noFill/>
          <a:ln>
            <a:noFill/>
          </a:ln>
        </p:spPr>
      </p:pic>
      <p:pic>
        <p:nvPicPr>
          <p:cNvPr id="194" name="Google Shape;194;p24"/>
          <p:cNvPicPr preferRelativeResize="0"/>
          <p:nvPr/>
        </p:nvPicPr>
        <p:blipFill>
          <a:blip r:embed="rId5">
            <a:alphaModFix/>
          </a:blip>
          <a:stretch>
            <a:fillRect/>
          </a:stretch>
        </p:blipFill>
        <p:spPr>
          <a:xfrm>
            <a:off x="0" y="4489600"/>
            <a:ext cx="3211125" cy="653900"/>
          </a:xfrm>
          <a:prstGeom prst="rect">
            <a:avLst/>
          </a:prstGeom>
          <a:noFill/>
          <a:ln>
            <a:noFill/>
          </a:ln>
        </p:spPr>
      </p:pic>
      <p:pic>
        <p:nvPicPr>
          <p:cNvPr id="195" name="Google Shape;195;p24"/>
          <p:cNvPicPr preferRelativeResize="0"/>
          <p:nvPr/>
        </p:nvPicPr>
        <p:blipFill rotWithShape="1">
          <a:blip r:embed="rId6">
            <a:alphaModFix/>
          </a:blip>
          <a:srcRect l="27401" t="25709" r="37586" b="30313"/>
          <a:stretch/>
        </p:blipFill>
        <p:spPr>
          <a:xfrm>
            <a:off x="2276075" y="955025"/>
            <a:ext cx="5533800" cy="39097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5"/>
          <p:cNvSpPr txBox="1">
            <a:spLocks noGrp="1"/>
          </p:cNvSpPr>
          <p:nvPr>
            <p:ph type="title"/>
          </p:nvPr>
        </p:nvSpPr>
        <p:spPr>
          <a:xfrm>
            <a:off x="3660125" y="157500"/>
            <a:ext cx="42603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a"/>
              <a:t>New methodologies...</a:t>
            </a:r>
            <a:endParaRPr/>
          </a:p>
        </p:txBody>
      </p:sp>
      <p:sp>
        <p:nvSpPr>
          <p:cNvPr id="201" name="Google Shape;201;p25"/>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02" name="Google Shape;202;p25"/>
          <p:cNvPicPr preferRelativeResize="0"/>
          <p:nvPr/>
        </p:nvPicPr>
        <p:blipFill rotWithShape="1">
          <a:blip r:embed="rId3">
            <a:alphaModFix/>
          </a:blip>
          <a:srcRect l="30901" t="16507" r="33550" b="46278"/>
          <a:stretch/>
        </p:blipFill>
        <p:spPr>
          <a:xfrm>
            <a:off x="311700" y="890475"/>
            <a:ext cx="4219325" cy="2484624"/>
          </a:xfrm>
          <a:prstGeom prst="rect">
            <a:avLst/>
          </a:prstGeom>
          <a:noFill/>
          <a:ln>
            <a:noFill/>
          </a:ln>
        </p:spPr>
      </p:pic>
      <p:pic>
        <p:nvPicPr>
          <p:cNvPr id="203" name="Google Shape;203;p25"/>
          <p:cNvPicPr preferRelativeResize="0"/>
          <p:nvPr/>
        </p:nvPicPr>
        <p:blipFill rotWithShape="1">
          <a:blip r:embed="rId4">
            <a:alphaModFix/>
          </a:blip>
          <a:srcRect l="28089" t="12853" r="30655" b="35320"/>
          <a:stretch/>
        </p:blipFill>
        <p:spPr>
          <a:xfrm>
            <a:off x="4531025" y="1504925"/>
            <a:ext cx="4336099" cy="3064100"/>
          </a:xfrm>
          <a:prstGeom prst="rect">
            <a:avLst/>
          </a:prstGeom>
          <a:noFill/>
          <a:ln>
            <a:noFill/>
          </a:ln>
        </p:spPr>
      </p:pic>
      <p:sp>
        <p:nvSpPr>
          <p:cNvPr id="204" name="Google Shape;204;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ca"/>
              <a:t>13</a:t>
            </a:fld>
            <a:endParaRPr/>
          </a:p>
        </p:txBody>
      </p:sp>
      <p:pic>
        <p:nvPicPr>
          <p:cNvPr id="205" name="Google Shape;205;p25"/>
          <p:cNvPicPr preferRelativeResize="0"/>
          <p:nvPr/>
        </p:nvPicPr>
        <p:blipFill>
          <a:blip r:embed="rId5">
            <a:alphaModFix/>
          </a:blip>
          <a:stretch>
            <a:fillRect/>
          </a:stretch>
        </p:blipFill>
        <p:spPr>
          <a:xfrm>
            <a:off x="0" y="4489600"/>
            <a:ext cx="3211125" cy="653900"/>
          </a:xfrm>
          <a:prstGeom prst="rect">
            <a:avLst/>
          </a:prstGeom>
          <a:noFill/>
          <a:ln>
            <a:noFill/>
          </a:ln>
        </p:spPr>
      </p:pic>
      <p:pic>
        <p:nvPicPr>
          <p:cNvPr id="206" name="Google Shape;206;p25"/>
          <p:cNvPicPr preferRelativeResize="0"/>
          <p:nvPr/>
        </p:nvPicPr>
        <p:blipFill>
          <a:blip r:embed="rId6">
            <a:alphaModFix/>
          </a:blip>
          <a:stretch>
            <a:fillRect/>
          </a:stretch>
        </p:blipFill>
        <p:spPr>
          <a:xfrm>
            <a:off x="8189488" y="67375"/>
            <a:ext cx="887650" cy="887650"/>
          </a:xfrm>
          <a:prstGeom prst="rect">
            <a:avLst/>
          </a:prstGeom>
          <a:noFill/>
          <a:ln>
            <a:noFill/>
          </a:ln>
        </p:spPr>
      </p:pic>
      <p:pic>
        <p:nvPicPr>
          <p:cNvPr id="207" name="Google Shape;207;p25"/>
          <p:cNvPicPr preferRelativeResize="0"/>
          <p:nvPr/>
        </p:nvPicPr>
        <p:blipFill>
          <a:blip r:embed="rId7">
            <a:alphaModFix/>
          </a:blip>
          <a:stretch>
            <a:fillRect/>
          </a:stretch>
        </p:blipFill>
        <p:spPr>
          <a:xfrm>
            <a:off x="0" y="67376"/>
            <a:ext cx="3120651" cy="4859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6"/>
          <p:cNvSpPr txBox="1">
            <a:spLocks noGrp="1"/>
          </p:cNvSpPr>
          <p:nvPr>
            <p:ph type="title"/>
          </p:nvPr>
        </p:nvSpPr>
        <p:spPr>
          <a:xfrm>
            <a:off x="1785250" y="303950"/>
            <a:ext cx="6300000" cy="707400"/>
          </a:xfrm>
          <a:prstGeom prst="rect">
            <a:avLst/>
          </a:prstGeom>
        </p:spPr>
        <p:txBody>
          <a:bodyPr spcFirstLastPara="1" wrap="square" lIns="91425" tIns="91425" rIns="91425" bIns="91425" anchor="t" anchorCtr="0">
            <a:noAutofit/>
          </a:bodyPr>
          <a:lstStyle/>
          <a:p>
            <a:pPr marL="0" lvl="0" indent="0" algn="l" rtl="0">
              <a:lnSpc>
                <a:spcPct val="115000"/>
              </a:lnSpc>
              <a:spcBef>
                <a:spcPts val="2400"/>
              </a:spcBef>
              <a:spcAft>
                <a:spcPts val="0"/>
              </a:spcAft>
              <a:buNone/>
            </a:pPr>
            <a:r>
              <a:rPr lang="ca" sz="2300">
                <a:latin typeface="Arial"/>
                <a:ea typeface="Arial"/>
                <a:cs typeface="Arial"/>
                <a:sym typeface="Arial"/>
              </a:rPr>
              <a:t>Classe a la inversa… Comencem pel final!</a:t>
            </a:r>
            <a:endParaRPr sz="2300">
              <a:latin typeface="Arial"/>
              <a:ea typeface="Arial"/>
              <a:cs typeface="Arial"/>
              <a:sym typeface="Arial"/>
            </a:endParaRPr>
          </a:p>
          <a:p>
            <a:pPr marL="0" lvl="0" indent="0" algn="l" rtl="0">
              <a:spcBef>
                <a:spcPts val="600"/>
              </a:spcBef>
              <a:spcAft>
                <a:spcPts val="0"/>
              </a:spcAft>
              <a:buNone/>
            </a:pPr>
            <a:endParaRPr/>
          </a:p>
        </p:txBody>
      </p:sp>
      <p:sp>
        <p:nvSpPr>
          <p:cNvPr id="213" name="Google Shape;213;p26"/>
          <p:cNvSpPr txBox="1">
            <a:spLocks noGrp="1"/>
          </p:cNvSpPr>
          <p:nvPr>
            <p:ph type="body" idx="1"/>
          </p:nvPr>
        </p:nvSpPr>
        <p:spPr>
          <a:xfrm>
            <a:off x="6733025" y="1222950"/>
            <a:ext cx="20994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ca" sz="1400"/>
              <a:t>És un sistema segons el qual els estudiants aprenen nous continguts per mitjà de les TIC normalment fora de l’aula, per després realitzar activitats de caràcter pràctic, de reforç o més individualitzades tutoritzades per un professor dins l’aula</a:t>
            </a:r>
            <a:endParaRPr sz="1400"/>
          </a:p>
        </p:txBody>
      </p:sp>
      <p:pic>
        <p:nvPicPr>
          <p:cNvPr id="214" name="Google Shape;214;p26"/>
          <p:cNvPicPr preferRelativeResize="0"/>
          <p:nvPr/>
        </p:nvPicPr>
        <p:blipFill>
          <a:blip r:embed="rId3">
            <a:alphaModFix/>
          </a:blip>
          <a:stretch>
            <a:fillRect/>
          </a:stretch>
        </p:blipFill>
        <p:spPr>
          <a:xfrm>
            <a:off x="54200" y="1222950"/>
            <a:ext cx="6678829" cy="3302699"/>
          </a:xfrm>
          <a:prstGeom prst="rect">
            <a:avLst/>
          </a:prstGeom>
          <a:noFill/>
          <a:ln>
            <a:noFill/>
          </a:ln>
        </p:spPr>
      </p:pic>
      <p:sp>
        <p:nvSpPr>
          <p:cNvPr id="215" name="Google Shape;215;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ca"/>
              <a:t>14</a:t>
            </a:fld>
            <a:endParaRPr/>
          </a:p>
        </p:txBody>
      </p:sp>
      <p:pic>
        <p:nvPicPr>
          <p:cNvPr id="216" name="Google Shape;216;p26"/>
          <p:cNvPicPr preferRelativeResize="0"/>
          <p:nvPr/>
        </p:nvPicPr>
        <p:blipFill>
          <a:blip r:embed="rId4">
            <a:alphaModFix/>
          </a:blip>
          <a:stretch>
            <a:fillRect/>
          </a:stretch>
        </p:blipFill>
        <p:spPr>
          <a:xfrm>
            <a:off x="0" y="4489600"/>
            <a:ext cx="3211125" cy="653900"/>
          </a:xfrm>
          <a:prstGeom prst="rect">
            <a:avLst/>
          </a:prstGeom>
          <a:noFill/>
          <a:ln>
            <a:noFill/>
          </a:ln>
        </p:spPr>
      </p:pic>
      <p:pic>
        <p:nvPicPr>
          <p:cNvPr id="217" name="Google Shape;217;p26"/>
          <p:cNvPicPr preferRelativeResize="0"/>
          <p:nvPr/>
        </p:nvPicPr>
        <p:blipFill>
          <a:blip r:embed="rId5">
            <a:alphaModFix/>
          </a:blip>
          <a:stretch>
            <a:fillRect/>
          </a:stretch>
        </p:blipFill>
        <p:spPr>
          <a:xfrm>
            <a:off x="8189488" y="67375"/>
            <a:ext cx="887650" cy="887650"/>
          </a:xfrm>
          <a:prstGeom prst="rect">
            <a:avLst/>
          </a:prstGeom>
          <a:noFill/>
          <a:ln>
            <a:noFill/>
          </a:ln>
        </p:spPr>
      </p:pic>
      <p:pic>
        <p:nvPicPr>
          <p:cNvPr id="218" name="Google Shape;218;p26"/>
          <p:cNvPicPr preferRelativeResize="0"/>
          <p:nvPr/>
        </p:nvPicPr>
        <p:blipFill>
          <a:blip r:embed="rId6">
            <a:alphaModFix/>
          </a:blip>
          <a:stretch>
            <a:fillRect/>
          </a:stretch>
        </p:blipFill>
        <p:spPr>
          <a:xfrm>
            <a:off x="0" y="67376"/>
            <a:ext cx="3120651" cy="4859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7"/>
          <p:cNvSpPr txBox="1">
            <a:spLocks noGrp="1"/>
          </p:cNvSpPr>
          <p:nvPr>
            <p:ph type="title"/>
          </p:nvPr>
        </p:nvSpPr>
        <p:spPr>
          <a:xfrm>
            <a:off x="3335500" y="264075"/>
            <a:ext cx="4999200" cy="70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ca" sz="2400"/>
              <a:t>PBL: Project Based Learning. Conclusions</a:t>
            </a:r>
            <a:endParaRPr sz="2400"/>
          </a:p>
        </p:txBody>
      </p:sp>
      <p:pic>
        <p:nvPicPr>
          <p:cNvPr id="224" name="Google Shape;224;p27"/>
          <p:cNvPicPr preferRelativeResize="0"/>
          <p:nvPr/>
        </p:nvPicPr>
        <p:blipFill rotWithShape="1">
          <a:blip r:embed="rId3">
            <a:alphaModFix/>
          </a:blip>
          <a:srcRect l="26342" t="35792" r="38036" b="6477"/>
          <a:stretch/>
        </p:blipFill>
        <p:spPr>
          <a:xfrm>
            <a:off x="4019675" y="971475"/>
            <a:ext cx="4315037" cy="3933549"/>
          </a:xfrm>
          <a:prstGeom prst="rect">
            <a:avLst/>
          </a:prstGeom>
          <a:noFill/>
          <a:ln>
            <a:noFill/>
          </a:ln>
        </p:spPr>
      </p:pic>
      <p:pic>
        <p:nvPicPr>
          <p:cNvPr id="225" name="Google Shape;225;p27"/>
          <p:cNvPicPr preferRelativeResize="0"/>
          <p:nvPr/>
        </p:nvPicPr>
        <p:blipFill rotWithShape="1">
          <a:blip r:embed="rId4">
            <a:alphaModFix/>
          </a:blip>
          <a:srcRect b="13778"/>
          <a:stretch/>
        </p:blipFill>
        <p:spPr>
          <a:xfrm>
            <a:off x="414400" y="971475"/>
            <a:ext cx="3605274" cy="1867474"/>
          </a:xfrm>
          <a:prstGeom prst="rect">
            <a:avLst/>
          </a:prstGeom>
          <a:noFill/>
          <a:ln>
            <a:noFill/>
          </a:ln>
        </p:spPr>
      </p:pic>
      <p:sp>
        <p:nvSpPr>
          <p:cNvPr id="226" name="Google Shape;226;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ca"/>
              <a:t>15</a:t>
            </a:fld>
            <a:endParaRPr/>
          </a:p>
        </p:txBody>
      </p:sp>
      <p:pic>
        <p:nvPicPr>
          <p:cNvPr id="227" name="Google Shape;227;p27"/>
          <p:cNvPicPr preferRelativeResize="0"/>
          <p:nvPr/>
        </p:nvPicPr>
        <p:blipFill>
          <a:blip r:embed="rId5">
            <a:alphaModFix/>
          </a:blip>
          <a:stretch>
            <a:fillRect/>
          </a:stretch>
        </p:blipFill>
        <p:spPr>
          <a:xfrm>
            <a:off x="0" y="4489600"/>
            <a:ext cx="3211125" cy="653900"/>
          </a:xfrm>
          <a:prstGeom prst="rect">
            <a:avLst/>
          </a:prstGeom>
          <a:noFill/>
          <a:ln>
            <a:noFill/>
          </a:ln>
        </p:spPr>
      </p:pic>
      <p:pic>
        <p:nvPicPr>
          <p:cNvPr id="228" name="Google Shape;228;p27"/>
          <p:cNvPicPr preferRelativeResize="0"/>
          <p:nvPr/>
        </p:nvPicPr>
        <p:blipFill>
          <a:blip r:embed="rId6">
            <a:alphaModFix/>
          </a:blip>
          <a:stretch>
            <a:fillRect/>
          </a:stretch>
        </p:blipFill>
        <p:spPr>
          <a:xfrm>
            <a:off x="8189488" y="67375"/>
            <a:ext cx="887650" cy="887650"/>
          </a:xfrm>
          <a:prstGeom prst="rect">
            <a:avLst/>
          </a:prstGeom>
          <a:noFill/>
          <a:ln>
            <a:noFill/>
          </a:ln>
        </p:spPr>
      </p:pic>
      <p:pic>
        <p:nvPicPr>
          <p:cNvPr id="229" name="Google Shape;229;p27"/>
          <p:cNvPicPr preferRelativeResize="0"/>
          <p:nvPr/>
        </p:nvPicPr>
        <p:blipFill>
          <a:blip r:embed="rId7">
            <a:alphaModFix/>
          </a:blip>
          <a:stretch>
            <a:fillRect/>
          </a:stretch>
        </p:blipFill>
        <p:spPr>
          <a:xfrm>
            <a:off x="0" y="67376"/>
            <a:ext cx="3120651" cy="4859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8"/>
          <p:cNvSpPr txBox="1">
            <a:spLocks noGrp="1"/>
          </p:cNvSpPr>
          <p:nvPr>
            <p:ph type="title"/>
          </p:nvPr>
        </p:nvSpPr>
        <p:spPr>
          <a:xfrm>
            <a:off x="1800175" y="528825"/>
            <a:ext cx="6398700" cy="70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ca" sz="2400"/>
              <a:t>PBL: Project Based Learning.    Keywords/ Paraules clau</a:t>
            </a:r>
            <a:endParaRPr sz="2400"/>
          </a:p>
        </p:txBody>
      </p:sp>
      <p:sp>
        <p:nvSpPr>
          <p:cNvPr id="235" name="Google Shape;235;p28"/>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36" name="Google Shape;236;p28"/>
          <p:cNvPicPr preferRelativeResize="0"/>
          <p:nvPr/>
        </p:nvPicPr>
        <p:blipFill>
          <a:blip r:embed="rId3">
            <a:alphaModFix/>
          </a:blip>
          <a:stretch>
            <a:fillRect/>
          </a:stretch>
        </p:blipFill>
        <p:spPr>
          <a:xfrm>
            <a:off x="3179250" y="1236213"/>
            <a:ext cx="5687850" cy="3197900"/>
          </a:xfrm>
          <a:prstGeom prst="rect">
            <a:avLst/>
          </a:prstGeom>
          <a:noFill/>
          <a:ln>
            <a:noFill/>
          </a:ln>
        </p:spPr>
      </p:pic>
      <p:pic>
        <p:nvPicPr>
          <p:cNvPr id="237" name="Google Shape;237;p28"/>
          <p:cNvPicPr preferRelativeResize="0"/>
          <p:nvPr/>
        </p:nvPicPr>
        <p:blipFill rotWithShape="1">
          <a:blip r:embed="rId4">
            <a:alphaModFix/>
          </a:blip>
          <a:srcRect l="24204" t="27684" r="48392" b="11775"/>
          <a:stretch/>
        </p:blipFill>
        <p:spPr>
          <a:xfrm>
            <a:off x="194875" y="981375"/>
            <a:ext cx="2778134" cy="3452725"/>
          </a:xfrm>
          <a:prstGeom prst="rect">
            <a:avLst/>
          </a:prstGeom>
          <a:noFill/>
          <a:ln>
            <a:noFill/>
          </a:ln>
        </p:spPr>
      </p:pic>
      <p:sp>
        <p:nvSpPr>
          <p:cNvPr id="238" name="Google Shape;238;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ca"/>
              <a:t>16</a:t>
            </a:fld>
            <a:endParaRPr/>
          </a:p>
        </p:txBody>
      </p:sp>
      <p:pic>
        <p:nvPicPr>
          <p:cNvPr id="239" name="Google Shape;239;p28"/>
          <p:cNvPicPr preferRelativeResize="0"/>
          <p:nvPr/>
        </p:nvPicPr>
        <p:blipFill>
          <a:blip r:embed="rId5">
            <a:alphaModFix/>
          </a:blip>
          <a:stretch>
            <a:fillRect/>
          </a:stretch>
        </p:blipFill>
        <p:spPr>
          <a:xfrm>
            <a:off x="8189488" y="67375"/>
            <a:ext cx="887650" cy="887650"/>
          </a:xfrm>
          <a:prstGeom prst="rect">
            <a:avLst/>
          </a:prstGeom>
          <a:noFill/>
          <a:ln>
            <a:noFill/>
          </a:ln>
        </p:spPr>
      </p:pic>
      <p:pic>
        <p:nvPicPr>
          <p:cNvPr id="240" name="Google Shape;240;p28"/>
          <p:cNvPicPr preferRelativeResize="0"/>
          <p:nvPr/>
        </p:nvPicPr>
        <p:blipFill>
          <a:blip r:embed="rId6">
            <a:alphaModFix/>
          </a:blip>
          <a:stretch>
            <a:fillRect/>
          </a:stretch>
        </p:blipFill>
        <p:spPr>
          <a:xfrm>
            <a:off x="0" y="67376"/>
            <a:ext cx="3120651" cy="485925"/>
          </a:xfrm>
          <a:prstGeom prst="rect">
            <a:avLst/>
          </a:prstGeom>
          <a:noFill/>
          <a:ln>
            <a:noFill/>
          </a:ln>
        </p:spPr>
      </p:pic>
      <p:pic>
        <p:nvPicPr>
          <p:cNvPr id="241" name="Google Shape;241;p28"/>
          <p:cNvPicPr preferRelativeResize="0"/>
          <p:nvPr/>
        </p:nvPicPr>
        <p:blipFill>
          <a:blip r:embed="rId7">
            <a:alphaModFix/>
          </a:blip>
          <a:stretch>
            <a:fillRect/>
          </a:stretch>
        </p:blipFill>
        <p:spPr>
          <a:xfrm>
            <a:off x="0" y="4489600"/>
            <a:ext cx="3211125" cy="6539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9"/>
          <p:cNvSpPr txBox="1">
            <a:spLocks noGrp="1"/>
          </p:cNvSpPr>
          <p:nvPr>
            <p:ph type="title"/>
          </p:nvPr>
        </p:nvSpPr>
        <p:spPr>
          <a:xfrm>
            <a:off x="2388500" y="364275"/>
            <a:ext cx="62712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a"/>
              <a:t>Què fem?...</a:t>
            </a:r>
            <a:endParaRPr/>
          </a:p>
          <a:p>
            <a:pPr marL="0" lvl="0" indent="0" algn="l" rtl="0">
              <a:spcBef>
                <a:spcPts val="0"/>
              </a:spcBef>
              <a:spcAft>
                <a:spcPts val="0"/>
              </a:spcAft>
              <a:buNone/>
            </a:pPr>
            <a:r>
              <a:rPr lang="ca"/>
              <a:t>                         … de l’ABP  al   PBL:</a:t>
            </a:r>
            <a:endParaRPr/>
          </a:p>
        </p:txBody>
      </p:sp>
      <p:pic>
        <p:nvPicPr>
          <p:cNvPr id="247" name="Google Shape;247;p29"/>
          <p:cNvPicPr preferRelativeResize="0"/>
          <p:nvPr/>
        </p:nvPicPr>
        <p:blipFill rotWithShape="1">
          <a:blip r:embed="rId3">
            <a:alphaModFix/>
          </a:blip>
          <a:srcRect l="21925" t="18135" r="9875" b="14745"/>
          <a:stretch/>
        </p:blipFill>
        <p:spPr>
          <a:xfrm>
            <a:off x="1493925" y="1573800"/>
            <a:ext cx="5966150" cy="3302699"/>
          </a:xfrm>
          <a:prstGeom prst="rect">
            <a:avLst/>
          </a:prstGeom>
          <a:noFill/>
          <a:ln>
            <a:noFill/>
          </a:ln>
        </p:spPr>
      </p:pic>
      <p:pic>
        <p:nvPicPr>
          <p:cNvPr id="248" name="Google Shape;248;p29"/>
          <p:cNvPicPr preferRelativeResize="0"/>
          <p:nvPr/>
        </p:nvPicPr>
        <p:blipFill rotWithShape="1">
          <a:blip r:embed="rId4">
            <a:alphaModFix/>
          </a:blip>
          <a:srcRect l="11721" t="9608" r="69553" b="60216"/>
          <a:stretch/>
        </p:blipFill>
        <p:spPr>
          <a:xfrm>
            <a:off x="7401625" y="3473025"/>
            <a:ext cx="1712174" cy="1552100"/>
          </a:xfrm>
          <a:prstGeom prst="rect">
            <a:avLst/>
          </a:prstGeom>
          <a:noFill/>
          <a:ln>
            <a:noFill/>
          </a:ln>
        </p:spPr>
      </p:pic>
      <p:sp>
        <p:nvSpPr>
          <p:cNvPr id="249" name="Google Shape;249;p29"/>
          <p:cNvSpPr/>
          <p:nvPr/>
        </p:nvSpPr>
        <p:spPr>
          <a:xfrm>
            <a:off x="6057750" y="553300"/>
            <a:ext cx="1607700" cy="536400"/>
          </a:xfrm>
          <a:prstGeom prst="curvedDown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ca"/>
              <a:t>17</a:t>
            </a:fld>
            <a:endParaRPr/>
          </a:p>
        </p:txBody>
      </p:sp>
      <p:pic>
        <p:nvPicPr>
          <p:cNvPr id="251" name="Google Shape;251;p29"/>
          <p:cNvPicPr preferRelativeResize="0"/>
          <p:nvPr/>
        </p:nvPicPr>
        <p:blipFill>
          <a:blip r:embed="rId5">
            <a:alphaModFix/>
          </a:blip>
          <a:stretch>
            <a:fillRect/>
          </a:stretch>
        </p:blipFill>
        <p:spPr>
          <a:xfrm>
            <a:off x="8189488" y="67375"/>
            <a:ext cx="887650" cy="887650"/>
          </a:xfrm>
          <a:prstGeom prst="rect">
            <a:avLst/>
          </a:prstGeom>
          <a:noFill/>
          <a:ln>
            <a:noFill/>
          </a:ln>
        </p:spPr>
      </p:pic>
      <p:pic>
        <p:nvPicPr>
          <p:cNvPr id="252" name="Google Shape;252;p29"/>
          <p:cNvPicPr preferRelativeResize="0"/>
          <p:nvPr/>
        </p:nvPicPr>
        <p:blipFill>
          <a:blip r:embed="rId6">
            <a:alphaModFix/>
          </a:blip>
          <a:stretch>
            <a:fillRect/>
          </a:stretch>
        </p:blipFill>
        <p:spPr>
          <a:xfrm>
            <a:off x="0" y="67376"/>
            <a:ext cx="3120651" cy="485925"/>
          </a:xfrm>
          <a:prstGeom prst="rect">
            <a:avLst/>
          </a:prstGeom>
          <a:noFill/>
          <a:ln>
            <a:noFill/>
          </a:ln>
        </p:spPr>
      </p:pic>
      <p:pic>
        <p:nvPicPr>
          <p:cNvPr id="253" name="Google Shape;253;p29"/>
          <p:cNvPicPr preferRelativeResize="0"/>
          <p:nvPr/>
        </p:nvPicPr>
        <p:blipFill rotWithShape="1">
          <a:blip r:embed="rId7">
            <a:alphaModFix/>
          </a:blip>
          <a:srcRect r="23664"/>
          <a:stretch/>
        </p:blipFill>
        <p:spPr>
          <a:xfrm>
            <a:off x="0" y="4489600"/>
            <a:ext cx="2451225" cy="6539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0"/>
          <p:cNvSpPr txBox="1">
            <a:spLocks noGrp="1"/>
          </p:cNvSpPr>
          <p:nvPr>
            <p:ph type="title"/>
          </p:nvPr>
        </p:nvSpPr>
        <p:spPr>
          <a:xfrm>
            <a:off x="2201250" y="604900"/>
            <a:ext cx="62712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a"/>
              <a:t>Què fem?... Difusió al claustre...</a:t>
            </a:r>
            <a:endParaRPr/>
          </a:p>
        </p:txBody>
      </p:sp>
      <p:pic>
        <p:nvPicPr>
          <p:cNvPr id="259" name="Google Shape;259;p30"/>
          <p:cNvPicPr preferRelativeResize="0"/>
          <p:nvPr/>
        </p:nvPicPr>
        <p:blipFill rotWithShape="1">
          <a:blip r:embed="rId3">
            <a:alphaModFix/>
          </a:blip>
          <a:srcRect l="11721" t="9608" r="69553" b="60216"/>
          <a:stretch/>
        </p:blipFill>
        <p:spPr>
          <a:xfrm>
            <a:off x="53375" y="1491025"/>
            <a:ext cx="1712174" cy="1552100"/>
          </a:xfrm>
          <a:prstGeom prst="rect">
            <a:avLst/>
          </a:prstGeom>
          <a:noFill/>
          <a:ln>
            <a:noFill/>
          </a:ln>
        </p:spPr>
      </p:pic>
      <p:pic>
        <p:nvPicPr>
          <p:cNvPr id="260" name="Google Shape;260;p30"/>
          <p:cNvPicPr preferRelativeResize="0"/>
          <p:nvPr/>
        </p:nvPicPr>
        <p:blipFill rotWithShape="1">
          <a:blip r:embed="rId4">
            <a:alphaModFix/>
          </a:blip>
          <a:srcRect t="14507"/>
          <a:stretch/>
        </p:blipFill>
        <p:spPr>
          <a:xfrm>
            <a:off x="1864575" y="1552099"/>
            <a:ext cx="7127026" cy="3425676"/>
          </a:xfrm>
          <a:prstGeom prst="rect">
            <a:avLst/>
          </a:prstGeom>
          <a:noFill/>
          <a:ln>
            <a:noFill/>
          </a:ln>
        </p:spPr>
      </p:pic>
      <p:sp>
        <p:nvSpPr>
          <p:cNvPr id="261" name="Google Shape;261;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ca"/>
              <a:t>18</a:t>
            </a:fld>
            <a:endParaRPr/>
          </a:p>
        </p:txBody>
      </p:sp>
      <p:pic>
        <p:nvPicPr>
          <p:cNvPr id="262" name="Google Shape;262;p30"/>
          <p:cNvPicPr preferRelativeResize="0"/>
          <p:nvPr/>
        </p:nvPicPr>
        <p:blipFill>
          <a:blip r:embed="rId5">
            <a:alphaModFix/>
          </a:blip>
          <a:stretch>
            <a:fillRect/>
          </a:stretch>
        </p:blipFill>
        <p:spPr>
          <a:xfrm>
            <a:off x="8189488" y="67375"/>
            <a:ext cx="887650" cy="887650"/>
          </a:xfrm>
          <a:prstGeom prst="rect">
            <a:avLst/>
          </a:prstGeom>
          <a:noFill/>
          <a:ln>
            <a:noFill/>
          </a:ln>
        </p:spPr>
      </p:pic>
      <p:pic>
        <p:nvPicPr>
          <p:cNvPr id="263" name="Google Shape;263;p30"/>
          <p:cNvPicPr preferRelativeResize="0"/>
          <p:nvPr/>
        </p:nvPicPr>
        <p:blipFill>
          <a:blip r:embed="rId6">
            <a:alphaModFix/>
          </a:blip>
          <a:stretch>
            <a:fillRect/>
          </a:stretch>
        </p:blipFill>
        <p:spPr>
          <a:xfrm>
            <a:off x="0" y="67376"/>
            <a:ext cx="3120651" cy="485925"/>
          </a:xfrm>
          <a:prstGeom prst="rect">
            <a:avLst/>
          </a:prstGeom>
          <a:noFill/>
          <a:ln>
            <a:noFill/>
          </a:ln>
        </p:spPr>
      </p:pic>
      <p:pic>
        <p:nvPicPr>
          <p:cNvPr id="264" name="Google Shape;264;p30"/>
          <p:cNvPicPr preferRelativeResize="0"/>
          <p:nvPr/>
        </p:nvPicPr>
        <p:blipFill>
          <a:blip r:embed="rId7">
            <a:alphaModFix/>
          </a:blip>
          <a:stretch>
            <a:fillRect/>
          </a:stretch>
        </p:blipFill>
        <p:spPr>
          <a:xfrm>
            <a:off x="0" y="4489600"/>
            <a:ext cx="3211125" cy="6539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1"/>
          <p:cNvSpPr txBox="1">
            <a:spLocks noGrp="1"/>
          </p:cNvSpPr>
          <p:nvPr>
            <p:ph type="body" idx="1"/>
          </p:nvPr>
        </p:nvSpPr>
        <p:spPr>
          <a:xfrm>
            <a:off x="139200" y="2162250"/>
            <a:ext cx="2178600" cy="409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ca" sz="1000" u="sng">
                <a:solidFill>
                  <a:srgbClr val="0000FF"/>
                </a:solidFill>
                <a:hlinkClick r:id="rId3"/>
              </a:rPr>
              <a:t>https://drive.google.com/open?id=0Bx577ZfYvFywZ2Jqb3hxUWlKLTdvcWVzUG1SckVTaGVqN1Bz</a:t>
            </a:r>
            <a:endParaRPr sz="1000">
              <a:solidFill>
                <a:srgbClr val="0000FF"/>
              </a:solidFill>
            </a:endParaRPr>
          </a:p>
        </p:txBody>
      </p:sp>
      <p:pic>
        <p:nvPicPr>
          <p:cNvPr id="270" name="Google Shape;270;p31"/>
          <p:cNvPicPr preferRelativeResize="0"/>
          <p:nvPr/>
        </p:nvPicPr>
        <p:blipFill rotWithShape="1">
          <a:blip r:embed="rId4">
            <a:alphaModFix/>
          </a:blip>
          <a:srcRect l="29934" t="10480" r="29443" b="10480"/>
          <a:stretch/>
        </p:blipFill>
        <p:spPr>
          <a:xfrm>
            <a:off x="4050025" y="0"/>
            <a:ext cx="4617077" cy="5053026"/>
          </a:xfrm>
          <a:prstGeom prst="rect">
            <a:avLst/>
          </a:prstGeom>
          <a:noFill/>
          <a:ln>
            <a:noFill/>
          </a:ln>
        </p:spPr>
      </p:pic>
      <p:sp>
        <p:nvSpPr>
          <p:cNvPr id="271" name="Google Shape;271;p31"/>
          <p:cNvSpPr/>
          <p:nvPr/>
        </p:nvSpPr>
        <p:spPr>
          <a:xfrm>
            <a:off x="2473938" y="2245775"/>
            <a:ext cx="1392000" cy="409500"/>
          </a:xfrm>
          <a:prstGeom prst="striped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2" name="Google Shape;272;p31"/>
          <p:cNvPicPr preferRelativeResize="0"/>
          <p:nvPr/>
        </p:nvPicPr>
        <p:blipFill>
          <a:blip r:embed="rId5">
            <a:alphaModFix/>
          </a:blip>
          <a:stretch>
            <a:fillRect/>
          </a:stretch>
        </p:blipFill>
        <p:spPr>
          <a:xfrm>
            <a:off x="1911198" y="666750"/>
            <a:ext cx="2056677" cy="1534600"/>
          </a:xfrm>
          <a:prstGeom prst="rect">
            <a:avLst/>
          </a:prstGeom>
          <a:noFill/>
          <a:ln>
            <a:noFill/>
          </a:ln>
        </p:spPr>
      </p:pic>
      <p:pic>
        <p:nvPicPr>
          <p:cNvPr id="273" name="Google Shape;273;p31"/>
          <p:cNvPicPr preferRelativeResize="0"/>
          <p:nvPr/>
        </p:nvPicPr>
        <p:blipFill>
          <a:blip r:embed="rId6">
            <a:alphaModFix/>
          </a:blip>
          <a:stretch>
            <a:fillRect/>
          </a:stretch>
        </p:blipFill>
        <p:spPr>
          <a:xfrm>
            <a:off x="1321438" y="2821775"/>
            <a:ext cx="2728575" cy="1767650"/>
          </a:xfrm>
          <a:prstGeom prst="rect">
            <a:avLst/>
          </a:prstGeom>
          <a:noFill/>
          <a:ln>
            <a:noFill/>
          </a:ln>
        </p:spPr>
      </p:pic>
      <p:sp>
        <p:nvSpPr>
          <p:cNvPr id="274" name="Google Shape;274;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ca"/>
              <a:t>19</a:t>
            </a:fld>
            <a:endParaRPr/>
          </a:p>
        </p:txBody>
      </p:sp>
      <p:pic>
        <p:nvPicPr>
          <p:cNvPr id="275" name="Google Shape;275;p31"/>
          <p:cNvPicPr preferRelativeResize="0"/>
          <p:nvPr/>
        </p:nvPicPr>
        <p:blipFill>
          <a:blip r:embed="rId7">
            <a:alphaModFix/>
          </a:blip>
          <a:stretch>
            <a:fillRect/>
          </a:stretch>
        </p:blipFill>
        <p:spPr>
          <a:xfrm>
            <a:off x="8189488" y="67375"/>
            <a:ext cx="887650" cy="887650"/>
          </a:xfrm>
          <a:prstGeom prst="rect">
            <a:avLst/>
          </a:prstGeom>
          <a:noFill/>
          <a:ln>
            <a:noFill/>
          </a:ln>
        </p:spPr>
      </p:pic>
      <p:pic>
        <p:nvPicPr>
          <p:cNvPr id="276" name="Google Shape;276;p31"/>
          <p:cNvPicPr preferRelativeResize="0"/>
          <p:nvPr/>
        </p:nvPicPr>
        <p:blipFill>
          <a:blip r:embed="rId8">
            <a:alphaModFix/>
          </a:blip>
          <a:stretch>
            <a:fillRect/>
          </a:stretch>
        </p:blipFill>
        <p:spPr>
          <a:xfrm>
            <a:off x="0" y="67376"/>
            <a:ext cx="3120651" cy="485925"/>
          </a:xfrm>
          <a:prstGeom prst="rect">
            <a:avLst/>
          </a:prstGeom>
          <a:noFill/>
          <a:ln>
            <a:noFill/>
          </a:ln>
        </p:spPr>
      </p:pic>
      <p:pic>
        <p:nvPicPr>
          <p:cNvPr id="277" name="Google Shape;277;p31"/>
          <p:cNvPicPr preferRelativeResize="0"/>
          <p:nvPr/>
        </p:nvPicPr>
        <p:blipFill>
          <a:blip r:embed="rId9">
            <a:alphaModFix/>
          </a:blip>
          <a:stretch>
            <a:fillRect/>
          </a:stretch>
        </p:blipFill>
        <p:spPr>
          <a:xfrm>
            <a:off x="0" y="4489600"/>
            <a:ext cx="3211125" cy="653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4"/>
          <p:cNvSpPr txBox="1">
            <a:spLocks noGrp="1"/>
          </p:cNvSpPr>
          <p:nvPr>
            <p:ph type="title"/>
          </p:nvPr>
        </p:nvSpPr>
        <p:spPr>
          <a:xfrm>
            <a:off x="311700" y="66675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a"/>
              <a:t>INDEX</a:t>
            </a:r>
            <a:endParaRPr/>
          </a:p>
        </p:txBody>
      </p:sp>
      <p:sp>
        <p:nvSpPr>
          <p:cNvPr id="81" name="Google Shape;81;p1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a" sz="2400">
                <a:solidFill>
                  <a:srgbClr val="000000"/>
                </a:solidFill>
                <a:latin typeface="Verdana"/>
                <a:ea typeface="Verdana"/>
                <a:cs typeface="Verdana"/>
                <a:sym typeface="Verdana"/>
              </a:rPr>
              <a:t>a. Kind of mobility </a:t>
            </a:r>
            <a:endParaRPr sz="2400">
              <a:solidFill>
                <a:srgbClr val="000000"/>
              </a:solidFill>
              <a:latin typeface="Verdana"/>
              <a:ea typeface="Verdana"/>
              <a:cs typeface="Verdana"/>
              <a:sym typeface="Verdana"/>
            </a:endParaRPr>
          </a:p>
          <a:p>
            <a:pPr marL="0" lvl="0" indent="0" algn="l" rtl="0">
              <a:spcBef>
                <a:spcPts val="0"/>
              </a:spcBef>
              <a:spcAft>
                <a:spcPts val="0"/>
              </a:spcAft>
              <a:buNone/>
            </a:pPr>
            <a:r>
              <a:rPr lang="ca" sz="2400">
                <a:solidFill>
                  <a:srgbClr val="000000"/>
                </a:solidFill>
                <a:latin typeface="Verdana"/>
                <a:ea typeface="Verdana"/>
                <a:cs typeface="Verdana"/>
                <a:sym typeface="Verdana"/>
              </a:rPr>
              <a:t>b. Country </a:t>
            </a:r>
            <a:endParaRPr sz="2400">
              <a:solidFill>
                <a:srgbClr val="000000"/>
              </a:solidFill>
              <a:latin typeface="Verdana"/>
              <a:ea typeface="Verdana"/>
              <a:cs typeface="Verdana"/>
              <a:sym typeface="Verdana"/>
            </a:endParaRPr>
          </a:p>
          <a:p>
            <a:pPr marL="0" lvl="0" indent="0" algn="l" rtl="0">
              <a:spcBef>
                <a:spcPts val="0"/>
              </a:spcBef>
              <a:spcAft>
                <a:spcPts val="0"/>
              </a:spcAft>
              <a:buNone/>
            </a:pPr>
            <a:r>
              <a:rPr lang="ca" sz="2400">
                <a:solidFill>
                  <a:srgbClr val="000000"/>
                </a:solidFill>
                <a:latin typeface="Verdana"/>
                <a:ea typeface="Verdana"/>
                <a:cs typeface="Verdana"/>
                <a:sym typeface="Verdana"/>
              </a:rPr>
              <a:t>c. What have we learnt? </a:t>
            </a:r>
            <a:endParaRPr sz="2400">
              <a:solidFill>
                <a:srgbClr val="000000"/>
              </a:solidFill>
              <a:latin typeface="Verdana"/>
              <a:ea typeface="Verdana"/>
              <a:cs typeface="Verdana"/>
              <a:sym typeface="Verdana"/>
            </a:endParaRPr>
          </a:p>
          <a:p>
            <a:pPr marL="0" lvl="0" indent="0" algn="l" rtl="0">
              <a:spcBef>
                <a:spcPts val="0"/>
              </a:spcBef>
              <a:spcAft>
                <a:spcPts val="0"/>
              </a:spcAft>
              <a:buNone/>
            </a:pPr>
            <a:r>
              <a:rPr lang="ca" sz="2400">
                <a:solidFill>
                  <a:srgbClr val="000000"/>
                </a:solidFill>
                <a:latin typeface="Verdana"/>
                <a:ea typeface="Verdana"/>
                <a:cs typeface="Verdana"/>
                <a:sym typeface="Verdana"/>
              </a:rPr>
              <a:t>d. How are we applying the outcomes? </a:t>
            </a:r>
            <a:endParaRPr sz="2400">
              <a:solidFill>
                <a:srgbClr val="000000"/>
              </a:solidFill>
              <a:latin typeface="Verdana"/>
              <a:ea typeface="Verdana"/>
              <a:cs typeface="Verdana"/>
              <a:sym typeface="Verdana"/>
            </a:endParaRPr>
          </a:p>
          <a:p>
            <a:pPr marL="0" lvl="0" indent="0" algn="l" rtl="0">
              <a:spcBef>
                <a:spcPts val="0"/>
              </a:spcBef>
              <a:spcAft>
                <a:spcPts val="0"/>
              </a:spcAft>
              <a:buNone/>
            </a:pPr>
            <a:r>
              <a:rPr lang="ca" sz="2400">
                <a:solidFill>
                  <a:srgbClr val="000000"/>
                </a:solidFill>
                <a:latin typeface="Verdana"/>
                <a:ea typeface="Verdana"/>
                <a:cs typeface="Verdana"/>
                <a:sym typeface="Verdana"/>
              </a:rPr>
              <a:t>e. Personal opinions, reflections </a:t>
            </a:r>
            <a:endParaRPr sz="2400">
              <a:solidFill>
                <a:srgbClr val="000000"/>
              </a:solidFill>
              <a:latin typeface="Verdana"/>
              <a:ea typeface="Verdana"/>
              <a:cs typeface="Verdana"/>
              <a:sym typeface="Verdana"/>
            </a:endParaRPr>
          </a:p>
          <a:p>
            <a:pPr marL="0" lvl="0" indent="0" algn="l" rtl="0">
              <a:spcBef>
                <a:spcPts val="0"/>
              </a:spcBef>
              <a:spcAft>
                <a:spcPts val="0"/>
              </a:spcAft>
              <a:buNone/>
            </a:pPr>
            <a:r>
              <a:rPr lang="ca" sz="2400">
                <a:solidFill>
                  <a:srgbClr val="000000"/>
                </a:solidFill>
                <a:latin typeface="Verdana"/>
                <a:ea typeface="Verdana"/>
                <a:cs typeface="Verdana"/>
                <a:sym typeface="Verdana"/>
              </a:rPr>
              <a:t>f. Photos, videos </a:t>
            </a:r>
            <a:endParaRPr sz="2400">
              <a:solidFill>
                <a:srgbClr val="000000"/>
              </a:solidFill>
              <a:latin typeface="Verdana"/>
              <a:ea typeface="Verdana"/>
              <a:cs typeface="Verdana"/>
              <a:sym typeface="Verdana"/>
            </a:endParaRPr>
          </a:p>
          <a:p>
            <a:pPr marL="0" lvl="0" indent="0" algn="l" rtl="0">
              <a:spcBef>
                <a:spcPts val="0"/>
              </a:spcBef>
              <a:spcAft>
                <a:spcPts val="0"/>
              </a:spcAft>
              <a:buNone/>
            </a:pPr>
            <a:r>
              <a:rPr lang="ca" sz="2400">
                <a:solidFill>
                  <a:srgbClr val="000000"/>
                </a:solidFill>
                <a:latin typeface="Verdana"/>
                <a:ea typeface="Verdana"/>
                <a:cs typeface="Verdana"/>
                <a:sym typeface="Verdana"/>
              </a:rPr>
              <a:t>g. Resources </a:t>
            </a:r>
            <a:endParaRPr sz="2400">
              <a:solidFill>
                <a:srgbClr val="000000"/>
              </a:solidFill>
              <a:latin typeface="Verdana"/>
              <a:ea typeface="Verdana"/>
              <a:cs typeface="Verdana"/>
              <a:sym typeface="Verdana"/>
            </a:endParaRPr>
          </a:p>
          <a:p>
            <a:pPr marL="0" lvl="0" indent="0" algn="l" rtl="0">
              <a:spcBef>
                <a:spcPts val="0"/>
              </a:spcBef>
              <a:spcAft>
                <a:spcPts val="0"/>
              </a:spcAft>
              <a:buNone/>
            </a:pPr>
            <a:endParaRPr sz="2400">
              <a:solidFill>
                <a:srgbClr val="000000"/>
              </a:solidFill>
              <a:latin typeface="Verdana"/>
              <a:ea typeface="Verdana"/>
              <a:cs typeface="Verdana"/>
              <a:sym typeface="Verdana"/>
            </a:endParaRPr>
          </a:p>
          <a:p>
            <a:pPr marL="0" lvl="0" indent="0" algn="l" rtl="0">
              <a:spcBef>
                <a:spcPts val="0"/>
              </a:spcBef>
              <a:spcAft>
                <a:spcPts val="1600"/>
              </a:spcAft>
              <a:buNone/>
            </a:pPr>
            <a:endParaRPr/>
          </a:p>
        </p:txBody>
      </p:sp>
      <p:pic>
        <p:nvPicPr>
          <p:cNvPr id="82" name="Google Shape;82;p14"/>
          <p:cNvPicPr preferRelativeResize="0"/>
          <p:nvPr/>
        </p:nvPicPr>
        <p:blipFill rotWithShape="1">
          <a:blip r:embed="rId3">
            <a:alphaModFix/>
          </a:blip>
          <a:srcRect l="47580" t="21398" r="23342" b="5395"/>
          <a:stretch/>
        </p:blipFill>
        <p:spPr>
          <a:xfrm>
            <a:off x="6498035" y="1010600"/>
            <a:ext cx="2579117" cy="3652625"/>
          </a:xfrm>
          <a:prstGeom prst="rect">
            <a:avLst/>
          </a:prstGeom>
          <a:noFill/>
          <a:ln>
            <a:noFill/>
          </a:ln>
        </p:spPr>
      </p:pic>
      <p:sp>
        <p:nvSpPr>
          <p:cNvPr id="83" name="Google Shape;83;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ca"/>
              <a:t>2</a:t>
            </a:fld>
            <a:endParaRPr/>
          </a:p>
        </p:txBody>
      </p:sp>
      <p:pic>
        <p:nvPicPr>
          <p:cNvPr id="84" name="Google Shape;84;p14"/>
          <p:cNvPicPr preferRelativeResize="0"/>
          <p:nvPr/>
        </p:nvPicPr>
        <p:blipFill>
          <a:blip r:embed="rId4">
            <a:alphaModFix/>
          </a:blip>
          <a:stretch>
            <a:fillRect/>
          </a:stretch>
        </p:blipFill>
        <p:spPr>
          <a:xfrm>
            <a:off x="8189488" y="67375"/>
            <a:ext cx="887650" cy="887650"/>
          </a:xfrm>
          <a:prstGeom prst="rect">
            <a:avLst/>
          </a:prstGeom>
          <a:noFill/>
          <a:ln>
            <a:noFill/>
          </a:ln>
        </p:spPr>
      </p:pic>
      <p:pic>
        <p:nvPicPr>
          <p:cNvPr id="85" name="Google Shape;85;p14"/>
          <p:cNvPicPr preferRelativeResize="0"/>
          <p:nvPr/>
        </p:nvPicPr>
        <p:blipFill>
          <a:blip r:embed="rId5">
            <a:alphaModFix/>
          </a:blip>
          <a:stretch>
            <a:fillRect/>
          </a:stretch>
        </p:blipFill>
        <p:spPr>
          <a:xfrm>
            <a:off x="0" y="67376"/>
            <a:ext cx="3120651" cy="485925"/>
          </a:xfrm>
          <a:prstGeom prst="rect">
            <a:avLst/>
          </a:prstGeom>
          <a:noFill/>
          <a:ln>
            <a:noFill/>
          </a:ln>
        </p:spPr>
      </p:pic>
      <p:pic>
        <p:nvPicPr>
          <p:cNvPr id="86" name="Google Shape;86;p14"/>
          <p:cNvPicPr preferRelativeResize="0"/>
          <p:nvPr/>
        </p:nvPicPr>
        <p:blipFill>
          <a:blip r:embed="rId6">
            <a:alphaModFix/>
          </a:blip>
          <a:stretch>
            <a:fillRect/>
          </a:stretch>
        </p:blipFill>
        <p:spPr>
          <a:xfrm>
            <a:off x="0" y="4489600"/>
            <a:ext cx="3211125" cy="6539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2"/>
          <p:cNvSpPr txBox="1">
            <a:spLocks noGrp="1"/>
          </p:cNvSpPr>
          <p:nvPr>
            <p:ph type="title"/>
          </p:nvPr>
        </p:nvSpPr>
        <p:spPr>
          <a:xfrm>
            <a:off x="3211125" y="194450"/>
            <a:ext cx="5621400" cy="70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ca" sz="2400">
                <a:latin typeface="Verdana"/>
                <a:ea typeface="Verdana"/>
                <a:cs typeface="Verdana"/>
                <a:sym typeface="Verdana"/>
              </a:rPr>
              <a:t>Photos, videos</a:t>
            </a:r>
            <a:endParaRPr/>
          </a:p>
        </p:txBody>
      </p:sp>
      <p:sp>
        <p:nvSpPr>
          <p:cNvPr id="283" name="Google Shape;283;p32"/>
          <p:cNvSpPr txBox="1">
            <a:spLocks noGrp="1"/>
          </p:cNvSpPr>
          <p:nvPr>
            <p:ph type="body" idx="1"/>
          </p:nvPr>
        </p:nvSpPr>
        <p:spPr>
          <a:xfrm>
            <a:off x="6723450" y="4350050"/>
            <a:ext cx="2108700" cy="219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ca">
                <a:solidFill>
                  <a:srgbClr val="0000FF"/>
                </a:solidFill>
              </a:rPr>
              <a:t>Working team!!</a:t>
            </a:r>
            <a:endParaRPr>
              <a:solidFill>
                <a:srgbClr val="0000FF"/>
              </a:solidFill>
            </a:endParaRPr>
          </a:p>
        </p:txBody>
      </p:sp>
      <p:pic>
        <p:nvPicPr>
          <p:cNvPr id="284" name="Google Shape;284;p32"/>
          <p:cNvPicPr preferRelativeResize="0"/>
          <p:nvPr/>
        </p:nvPicPr>
        <p:blipFill rotWithShape="1">
          <a:blip r:embed="rId3">
            <a:alphaModFix/>
          </a:blip>
          <a:srcRect l="20931" t="26657" r="20533" b="31800"/>
          <a:stretch/>
        </p:blipFill>
        <p:spPr>
          <a:xfrm>
            <a:off x="218775" y="811375"/>
            <a:ext cx="8613523" cy="3438701"/>
          </a:xfrm>
          <a:prstGeom prst="rect">
            <a:avLst/>
          </a:prstGeom>
          <a:noFill/>
          <a:ln>
            <a:noFill/>
          </a:ln>
        </p:spPr>
      </p:pic>
      <p:sp>
        <p:nvSpPr>
          <p:cNvPr id="285" name="Google Shape;285;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ca"/>
              <a:t>20</a:t>
            </a:fld>
            <a:endParaRPr/>
          </a:p>
        </p:txBody>
      </p:sp>
      <p:pic>
        <p:nvPicPr>
          <p:cNvPr id="286" name="Google Shape;286;p32"/>
          <p:cNvPicPr preferRelativeResize="0"/>
          <p:nvPr/>
        </p:nvPicPr>
        <p:blipFill>
          <a:blip r:embed="rId4">
            <a:alphaModFix/>
          </a:blip>
          <a:stretch>
            <a:fillRect/>
          </a:stretch>
        </p:blipFill>
        <p:spPr>
          <a:xfrm>
            <a:off x="8189488" y="67375"/>
            <a:ext cx="887650" cy="887650"/>
          </a:xfrm>
          <a:prstGeom prst="rect">
            <a:avLst/>
          </a:prstGeom>
          <a:noFill/>
          <a:ln>
            <a:noFill/>
          </a:ln>
        </p:spPr>
      </p:pic>
      <p:pic>
        <p:nvPicPr>
          <p:cNvPr id="287" name="Google Shape;287;p32"/>
          <p:cNvPicPr preferRelativeResize="0"/>
          <p:nvPr/>
        </p:nvPicPr>
        <p:blipFill>
          <a:blip r:embed="rId5">
            <a:alphaModFix/>
          </a:blip>
          <a:stretch>
            <a:fillRect/>
          </a:stretch>
        </p:blipFill>
        <p:spPr>
          <a:xfrm>
            <a:off x="0" y="67376"/>
            <a:ext cx="3120651" cy="485925"/>
          </a:xfrm>
          <a:prstGeom prst="rect">
            <a:avLst/>
          </a:prstGeom>
          <a:noFill/>
          <a:ln>
            <a:noFill/>
          </a:ln>
        </p:spPr>
      </p:pic>
      <p:pic>
        <p:nvPicPr>
          <p:cNvPr id="288" name="Google Shape;288;p32"/>
          <p:cNvPicPr preferRelativeResize="0"/>
          <p:nvPr/>
        </p:nvPicPr>
        <p:blipFill>
          <a:blip r:embed="rId6">
            <a:alphaModFix/>
          </a:blip>
          <a:stretch>
            <a:fillRect/>
          </a:stretch>
        </p:blipFill>
        <p:spPr>
          <a:xfrm>
            <a:off x="0" y="4489600"/>
            <a:ext cx="3211125" cy="6539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3"/>
          <p:cNvSpPr txBox="1">
            <a:spLocks noGrp="1"/>
          </p:cNvSpPr>
          <p:nvPr>
            <p:ph type="title"/>
          </p:nvPr>
        </p:nvSpPr>
        <p:spPr>
          <a:xfrm>
            <a:off x="2621600" y="445025"/>
            <a:ext cx="6210600" cy="70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ca" sz="2400">
                <a:latin typeface="Verdana"/>
                <a:ea typeface="Verdana"/>
                <a:cs typeface="Verdana"/>
                <a:sym typeface="Verdana"/>
              </a:rPr>
              <a:t>Photos, videos</a:t>
            </a:r>
            <a:endParaRPr/>
          </a:p>
        </p:txBody>
      </p:sp>
      <p:pic>
        <p:nvPicPr>
          <p:cNvPr id="294" name="Google Shape;294;p33"/>
          <p:cNvPicPr preferRelativeResize="0"/>
          <p:nvPr/>
        </p:nvPicPr>
        <p:blipFill>
          <a:blip r:embed="rId3">
            <a:alphaModFix/>
          </a:blip>
          <a:stretch>
            <a:fillRect/>
          </a:stretch>
        </p:blipFill>
        <p:spPr>
          <a:xfrm>
            <a:off x="4495945" y="1586925"/>
            <a:ext cx="4080076" cy="3062425"/>
          </a:xfrm>
          <a:prstGeom prst="rect">
            <a:avLst/>
          </a:prstGeom>
          <a:noFill/>
          <a:ln>
            <a:noFill/>
          </a:ln>
        </p:spPr>
      </p:pic>
      <p:pic>
        <p:nvPicPr>
          <p:cNvPr id="295" name="Google Shape;295;p33"/>
          <p:cNvPicPr preferRelativeResize="0"/>
          <p:nvPr/>
        </p:nvPicPr>
        <p:blipFill rotWithShape="1">
          <a:blip r:embed="rId4">
            <a:alphaModFix/>
          </a:blip>
          <a:srcRect l="33497" t="11922" r="33011" b="15817"/>
          <a:stretch/>
        </p:blipFill>
        <p:spPr>
          <a:xfrm>
            <a:off x="1048450" y="1029275"/>
            <a:ext cx="3062448" cy="3716701"/>
          </a:xfrm>
          <a:prstGeom prst="rect">
            <a:avLst/>
          </a:prstGeom>
          <a:noFill/>
          <a:ln>
            <a:noFill/>
          </a:ln>
        </p:spPr>
      </p:pic>
      <p:sp>
        <p:nvSpPr>
          <p:cNvPr id="296" name="Google Shape;296;p33"/>
          <p:cNvSpPr txBox="1"/>
          <p:nvPr/>
        </p:nvSpPr>
        <p:spPr>
          <a:xfrm>
            <a:off x="5053025" y="828250"/>
            <a:ext cx="3320100" cy="39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ca" sz="3000">
                <a:solidFill>
                  <a:srgbClr val="0000FF"/>
                </a:solidFill>
              </a:rPr>
              <a:t>Aprenem fent  !!!</a:t>
            </a:r>
            <a:endParaRPr sz="3000">
              <a:solidFill>
                <a:srgbClr val="0000FF"/>
              </a:solidFill>
            </a:endParaRPr>
          </a:p>
        </p:txBody>
      </p:sp>
      <p:sp>
        <p:nvSpPr>
          <p:cNvPr id="297" name="Google Shape;297;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ca"/>
              <a:t>21</a:t>
            </a:fld>
            <a:endParaRPr/>
          </a:p>
        </p:txBody>
      </p:sp>
      <p:pic>
        <p:nvPicPr>
          <p:cNvPr id="298" name="Google Shape;298;p33"/>
          <p:cNvPicPr preferRelativeResize="0"/>
          <p:nvPr/>
        </p:nvPicPr>
        <p:blipFill>
          <a:blip r:embed="rId5">
            <a:alphaModFix/>
          </a:blip>
          <a:stretch>
            <a:fillRect/>
          </a:stretch>
        </p:blipFill>
        <p:spPr>
          <a:xfrm>
            <a:off x="8189488" y="67375"/>
            <a:ext cx="887650" cy="887650"/>
          </a:xfrm>
          <a:prstGeom prst="rect">
            <a:avLst/>
          </a:prstGeom>
          <a:noFill/>
          <a:ln>
            <a:noFill/>
          </a:ln>
        </p:spPr>
      </p:pic>
      <p:pic>
        <p:nvPicPr>
          <p:cNvPr id="299" name="Google Shape;299;p33"/>
          <p:cNvPicPr preferRelativeResize="0"/>
          <p:nvPr/>
        </p:nvPicPr>
        <p:blipFill>
          <a:blip r:embed="rId6">
            <a:alphaModFix/>
          </a:blip>
          <a:stretch>
            <a:fillRect/>
          </a:stretch>
        </p:blipFill>
        <p:spPr>
          <a:xfrm>
            <a:off x="0" y="67376"/>
            <a:ext cx="3120651" cy="485925"/>
          </a:xfrm>
          <a:prstGeom prst="rect">
            <a:avLst/>
          </a:prstGeom>
          <a:noFill/>
          <a:ln>
            <a:noFill/>
          </a:ln>
        </p:spPr>
      </p:pic>
      <p:pic>
        <p:nvPicPr>
          <p:cNvPr id="300" name="Google Shape;300;p33"/>
          <p:cNvPicPr preferRelativeResize="0"/>
          <p:nvPr/>
        </p:nvPicPr>
        <p:blipFill>
          <a:blip r:embed="rId7">
            <a:alphaModFix/>
          </a:blip>
          <a:stretch>
            <a:fillRect/>
          </a:stretch>
        </p:blipFill>
        <p:spPr>
          <a:xfrm>
            <a:off x="0" y="4489600"/>
            <a:ext cx="3211125" cy="6539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34"/>
          <p:cNvSpPr txBox="1">
            <a:spLocks noGrp="1"/>
          </p:cNvSpPr>
          <p:nvPr>
            <p:ph type="title"/>
          </p:nvPr>
        </p:nvSpPr>
        <p:spPr>
          <a:xfrm>
            <a:off x="311700" y="82945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a"/>
              <a:t>Weaving relations:</a:t>
            </a:r>
            <a:endParaRPr/>
          </a:p>
        </p:txBody>
      </p:sp>
      <p:pic>
        <p:nvPicPr>
          <p:cNvPr id="306" name="Google Shape;306;p34"/>
          <p:cNvPicPr preferRelativeResize="0"/>
          <p:nvPr/>
        </p:nvPicPr>
        <p:blipFill rotWithShape="1">
          <a:blip r:embed="rId3">
            <a:alphaModFix/>
          </a:blip>
          <a:srcRect l="37524" t="12312" r="37356" b="35047"/>
          <a:stretch/>
        </p:blipFill>
        <p:spPr>
          <a:xfrm>
            <a:off x="5053000" y="255899"/>
            <a:ext cx="3862877" cy="4553526"/>
          </a:xfrm>
          <a:prstGeom prst="rect">
            <a:avLst/>
          </a:prstGeom>
          <a:noFill/>
          <a:ln>
            <a:noFill/>
          </a:ln>
        </p:spPr>
      </p:pic>
      <p:pic>
        <p:nvPicPr>
          <p:cNvPr id="307" name="Google Shape;307;p34"/>
          <p:cNvPicPr preferRelativeResize="0"/>
          <p:nvPr/>
        </p:nvPicPr>
        <p:blipFill>
          <a:blip r:embed="rId4">
            <a:alphaModFix/>
          </a:blip>
          <a:stretch>
            <a:fillRect/>
          </a:stretch>
        </p:blipFill>
        <p:spPr>
          <a:xfrm>
            <a:off x="629050" y="1536850"/>
            <a:ext cx="4423950" cy="2845674"/>
          </a:xfrm>
          <a:prstGeom prst="rect">
            <a:avLst/>
          </a:prstGeom>
          <a:noFill/>
          <a:ln>
            <a:noFill/>
          </a:ln>
        </p:spPr>
      </p:pic>
      <p:pic>
        <p:nvPicPr>
          <p:cNvPr id="308" name="Google Shape;308;p34"/>
          <p:cNvPicPr preferRelativeResize="0"/>
          <p:nvPr/>
        </p:nvPicPr>
        <p:blipFill rotWithShape="1">
          <a:blip r:embed="rId5">
            <a:alphaModFix/>
          </a:blip>
          <a:srcRect l="60513" t="23412" r="33321" b="65221"/>
          <a:stretch/>
        </p:blipFill>
        <p:spPr>
          <a:xfrm>
            <a:off x="3885400" y="890825"/>
            <a:ext cx="563750" cy="584650"/>
          </a:xfrm>
          <a:prstGeom prst="rect">
            <a:avLst/>
          </a:prstGeom>
          <a:noFill/>
          <a:ln>
            <a:noFill/>
          </a:ln>
        </p:spPr>
      </p:pic>
      <p:sp>
        <p:nvSpPr>
          <p:cNvPr id="309" name="Google Shape;309;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ca"/>
              <a:t>22</a:t>
            </a:fld>
            <a:endParaRPr/>
          </a:p>
        </p:txBody>
      </p:sp>
      <p:pic>
        <p:nvPicPr>
          <p:cNvPr id="310" name="Google Shape;310;p34"/>
          <p:cNvPicPr preferRelativeResize="0"/>
          <p:nvPr/>
        </p:nvPicPr>
        <p:blipFill>
          <a:blip r:embed="rId6">
            <a:alphaModFix/>
          </a:blip>
          <a:stretch>
            <a:fillRect/>
          </a:stretch>
        </p:blipFill>
        <p:spPr>
          <a:xfrm>
            <a:off x="8189488" y="67375"/>
            <a:ext cx="887650" cy="887650"/>
          </a:xfrm>
          <a:prstGeom prst="rect">
            <a:avLst/>
          </a:prstGeom>
          <a:noFill/>
          <a:ln>
            <a:noFill/>
          </a:ln>
        </p:spPr>
      </p:pic>
      <p:pic>
        <p:nvPicPr>
          <p:cNvPr id="311" name="Google Shape;311;p34"/>
          <p:cNvPicPr preferRelativeResize="0"/>
          <p:nvPr/>
        </p:nvPicPr>
        <p:blipFill>
          <a:blip r:embed="rId7">
            <a:alphaModFix/>
          </a:blip>
          <a:stretch>
            <a:fillRect/>
          </a:stretch>
        </p:blipFill>
        <p:spPr>
          <a:xfrm>
            <a:off x="0" y="67376"/>
            <a:ext cx="3120651" cy="485925"/>
          </a:xfrm>
          <a:prstGeom prst="rect">
            <a:avLst/>
          </a:prstGeom>
          <a:noFill/>
          <a:ln>
            <a:noFill/>
          </a:ln>
        </p:spPr>
      </p:pic>
      <p:pic>
        <p:nvPicPr>
          <p:cNvPr id="312" name="Google Shape;312;p34"/>
          <p:cNvPicPr preferRelativeResize="0"/>
          <p:nvPr/>
        </p:nvPicPr>
        <p:blipFill>
          <a:blip r:embed="rId8">
            <a:alphaModFix/>
          </a:blip>
          <a:stretch>
            <a:fillRect/>
          </a:stretch>
        </p:blipFill>
        <p:spPr>
          <a:xfrm>
            <a:off x="0" y="4489600"/>
            <a:ext cx="3211125" cy="6539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35"/>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318" name="Google Shape;318;p35"/>
          <p:cNvPicPr preferRelativeResize="0"/>
          <p:nvPr/>
        </p:nvPicPr>
        <p:blipFill rotWithShape="1">
          <a:blip r:embed="rId3">
            <a:alphaModFix/>
          </a:blip>
          <a:srcRect l="25938" t="41964" r="33550" b="13713"/>
          <a:stretch/>
        </p:blipFill>
        <p:spPr>
          <a:xfrm>
            <a:off x="638335" y="1034625"/>
            <a:ext cx="5170016" cy="3074250"/>
          </a:xfrm>
          <a:prstGeom prst="rect">
            <a:avLst/>
          </a:prstGeom>
          <a:noFill/>
          <a:ln>
            <a:noFill/>
          </a:ln>
        </p:spPr>
      </p:pic>
      <p:sp>
        <p:nvSpPr>
          <p:cNvPr id="319" name="Google Shape;319;p35"/>
          <p:cNvSpPr txBox="1">
            <a:spLocks noGrp="1"/>
          </p:cNvSpPr>
          <p:nvPr>
            <p:ph type="sldNum" idx="12"/>
          </p:nvPr>
        </p:nvSpPr>
        <p:spPr>
          <a:xfrm>
            <a:off x="8595308" y="46701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ca"/>
              <a:t>23</a:t>
            </a:fld>
            <a:endParaRPr/>
          </a:p>
        </p:txBody>
      </p:sp>
      <p:pic>
        <p:nvPicPr>
          <p:cNvPr id="320" name="Google Shape;320;p35"/>
          <p:cNvPicPr preferRelativeResize="0"/>
          <p:nvPr/>
        </p:nvPicPr>
        <p:blipFill>
          <a:blip r:embed="rId4">
            <a:alphaModFix/>
          </a:blip>
          <a:stretch>
            <a:fillRect/>
          </a:stretch>
        </p:blipFill>
        <p:spPr>
          <a:xfrm>
            <a:off x="5808350" y="1034625"/>
            <a:ext cx="2307126" cy="3074249"/>
          </a:xfrm>
          <a:prstGeom prst="rect">
            <a:avLst/>
          </a:prstGeom>
          <a:noFill/>
          <a:ln>
            <a:noFill/>
          </a:ln>
        </p:spPr>
      </p:pic>
      <p:pic>
        <p:nvPicPr>
          <p:cNvPr id="321" name="Google Shape;321;p35"/>
          <p:cNvPicPr preferRelativeResize="0"/>
          <p:nvPr/>
        </p:nvPicPr>
        <p:blipFill>
          <a:blip r:embed="rId5">
            <a:alphaModFix/>
          </a:blip>
          <a:stretch>
            <a:fillRect/>
          </a:stretch>
        </p:blipFill>
        <p:spPr>
          <a:xfrm>
            <a:off x="8189488" y="67375"/>
            <a:ext cx="887650" cy="887650"/>
          </a:xfrm>
          <a:prstGeom prst="rect">
            <a:avLst/>
          </a:prstGeom>
          <a:noFill/>
          <a:ln>
            <a:noFill/>
          </a:ln>
        </p:spPr>
      </p:pic>
      <p:pic>
        <p:nvPicPr>
          <p:cNvPr id="322" name="Google Shape;322;p35"/>
          <p:cNvPicPr preferRelativeResize="0"/>
          <p:nvPr/>
        </p:nvPicPr>
        <p:blipFill>
          <a:blip r:embed="rId6">
            <a:alphaModFix/>
          </a:blip>
          <a:stretch>
            <a:fillRect/>
          </a:stretch>
        </p:blipFill>
        <p:spPr>
          <a:xfrm>
            <a:off x="0" y="67376"/>
            <a:ext cx="3120651" cy="485925"/>
          </a:xfrm>
          <a:prstGeom prst="rect">
            <a:avLst/>
          </a:prstGeom>
          <a:noFill/>
          <a:ln>
            <a:noFill/>
          </a:ln>
        </p:spPr>
      </p:pic>
      <p:pic>
        <p:nvPicPr>
          <p:cNvPr id="323" name="Google Shape;323;p35"/>
          <p:cNvPicPr preferRelativeResize="0"/>
          <p:nvPr/>
        </p:nvPicPr>
        <p:blipFill>
          <a:blip r:embed="rId7">
            <a:alphaModFix/>
          </a:blip>
          <a:stretch>
            <a:fillRect/>
          </a:stretch>
        </p:blipFill>
        <p:spPr>
          <a:xfrm>
            <a:off x="0" y="4489600"/>
            <a:ext cx="3211125" cy="653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p:cNvSpPr txBox="1">
            <a:spLocks noGrp="1"/>
          </p:cNvSpPr>
          <p:nvPr>
            <p:ph type="title"/>
          </p:nvPr>
        </p:nvSpPr>
        <p:spPr>
          <a:xfrm>
            <a:off x="311700" y="66675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a"/>
              <a:t>INDEX</a:t>
            </a:r>
            <a:endParaRPr/>
          </a:p>
        </p:txBody>
      </p:sp>
      <p:sp>
        <p:nvSpPr>
          <p:cNvPr id="92" name="Google Shape;92;p15"/>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a" sz="2400">
                <a:solidFill>
                  <a:srgbClr val="000000"/>
                </a:solidFill>
                <a:latin typeface="Verdana"/>
                <a:ea typeface="Verdana"/>
                <a:cs typeface="Verdana"/>
                <a:sym typeface="Verdana"/>
              </a:rPr>
              <a:t>a. Tipus de mobilitat</a:t>
            </a:r>
            <a:br>
              <a:rPr lang="ca" sz="2400">
                <a:solidFill>
                  <a:srgbClr val="000000"/>
                </a:solidFill>
                <a:latin typeface="Verdana"/>
                <a:ea typeface="Verdana"/>
                <a:cs typeface="Verdana"/>
                <a:sym typeface="Verdana"/>
              </a:rPr>
            </a:br>
            <a:r>
              <a:rPr lang="ca" sz="2400">
                <a:solidFill>
                  <a:srgbClr val="000000"/>
                </a:solidFill>
                <a:latin typeface="Verdana"/>
                <a:ea typeface="Verdana"/>
                <a:cs typeface="Verdana"/>
                <a:sym typeface="Verdana"/>
              </a:rPr>
              <a:t>b. País</a:t>
            </a:r>
            <a:br>
              <a:rPr lang="ca" sz="2400">
                <a:solidFill>
                  <a:srgbClr val="000000"/>
                </a:solidFill>
                <a:latin typeface="Verdana"/>
                <a:ea typeface="Verdana"/>
                <a:cs typeface="Verdana"/>
                <a:sym typeface="Verdana"/>
              </a:rPr>
            </a:br>
            <a:r>
              <a:rPr lang="ca" sz="2400">
                <a:solidFill>
                  <a:srgbClr val="000000"/>
                </a:solidFill>
                <a:latin typeface="Verdana"/>
                <a:ea typeface="Verdana"/>
                <a:cs typeface="Verdana"/>
                <a:sym typeface="Verdana"/>
              </a:rPr>
              <a:t>c. Què hem après?</a:t>
            </a:r>
            <a:br>
              <a:rPr lang="ca" sz="2400">
                <a:solidFill>
                  <a:srgbClr val="000000"/>
                </a:solidFill>
                <a:latin typeface="Verdana"/>
                <a:ea typeface="Verdana"/>
                <a:cs typeface="Verdana"/>
                <a:sym typeface="Verdana"/>
              </a:rPr>
            </a:br>
            <a:r>
              <a:rPr lang="ca" sz="2400">
                <a:solidFill>
                  <a:srgbClr val="000000"/>
                </a:solidFill>
                <a:latin typeface="Verdana"/>
                <a:ea typeface="Verdana"/>
                <a:cs typeface="Verdana"/>
                <a:sym typeface="Verdana"/>
              </a:rPr>
              <a:t>d. Com s'apliquen els resultats?</a:t>
            </a:r>
            <a:br>
              <a:rPr lang="ca" sz="2400">
                <a:solidFill>
                  <a:srgbClr val="000000"/>
                </a:solidFill>
                <a:latin typeface="Verdana"/>
                <a:ea typeface="Verdana"/>
                <a:cs typeface="Verdana"/>
                <a:sym typeface="Verdana"/>
              </a:rPr>
            </a:br>
            <a:r>
              <a:rPr lang="ca" sz="2400">
                <a:solidFill>
                  <a:srgbClr val="000000"/>
                </a:solidFill>
                <a:latin typeface="Verdana"/>
                <a:ea typeface="Verdana"/>
                <a:cs typeface="Verdana"/>
                <a:sym typeface="Verdana"/>
              </a:rPr>
              <a:t>e. Opinió personal, reflexions</a:t>
            </a:r>
            <a:br>
              <a:rPr lang="ca" sz="2400">
                <a:solidFill>
                  <a:srgbClr val="000000"/>
                </a:solidFill>
                <a:latin typeface="Verdana"/>
                <a:ea typeface="Verdana"/>
                <a:cs typeface="Verdana"/>
                <a:sym typeface="Verdana"/>
              </a:rPr>
            </a:br>
            <a:r>
              <a:rPr lang="ca" sz="2400">
                <a:solidFill>
                  <a:srgbClr val="000000"/>
                </a:solidFill>
                <a:latin typeface="Verdana"/>
                <a:ea typeface="Verdana"/>
                <a:cs typeface="Verdana"/>
                <a:sym typeface="Verdana"/>
              </a:rPr>
              <a:t>f. Fotos, vídeos</a:t>
            </a:r>
            <a:br>
              <a:rPr lang="ca" sz="2400">
                <a:solidFill>
                  <a:srgbClr val="000000"/>
                </a:solidFill>
                <a:latin typeface="Verdana"/>
                <a:ea typeface="Verdana"/>
                <a:cs typeface="Verdana"/>
                <a:sym typeface="Verdana"/>
              </a:rPr>
            </a:br>
            <a:r>
              <a:rPr lang="ca" sz="2400">
                <a:solidFill>
                  <a:srgbClr val="000000"/>
                </a:solidFill>
                <a:latin typeface="Verdana"/>
                <a:ea typeface="Verdana"/>
                <a:cs typeface="Verdana"/>
                <a:sym typeface="Verdana"/>
              </a:rPr>
              <a:t>g. Recursos</a:t>
            </a:r>
            <a:endParaRPr sz="2400">
              <a:solidFill>
                <a:srgbClr val="000000"/>
              </a:solidFill>
              <a:latin typeface="Verdana"/>
              <a:ea typeface="Verdana"/>
              <a:cs typeface="Verdana"/>
              <a:sym typeface="Verdana"/>
            </a:endParaRPr>
          </a:p>
          <a:p>
            <a:pPr marL="0" lvl="0" indent="0" algn="l" rtl="0">
              <a:spcBef>
                <a:spcPts val="0"/>
              </a:spcBef>
              <a:spcAft>
                <a:spcPts val="0"/>
              </a:spcAft>
              <a:buNone/>
            </a:pPr>
            <a:r>
              <a:rPr lang="ca" sz="2400">
                <a:solidFill>
                  <a:srgbClr val="000000"/>
                </a:solidFill>
                <a:latin typeface="Verdana"/>
                <a:ea typeface="Verdana"/>
                <a:cs typeface="Verdana"/>
                <a:sym typeface="Verdana"/>
              </a:rPr>
              <a:t> </a:t>
            </a:r>
            <a:endParaRPr sz="2400">
              <a:solidFill>
                <a:srgbClr val="000000"/>
              </a:solidFill>
              <a:latin typeface="Verdana"/>
              <a:ea typeface="Verdana"/>
              <a:cs typeface="Verdana"/>
              <a:sym typeface="Verdana"/>
            </a:endParaRPr>
          </a:p>
          <a:p>
            <a:pPr marL="0" lvl="0" indent="0" algn="l" rtl="0">
              <a:spcBef>
                <a:spcPts val="0"/>
              </a:spcBef>
              <a:spcAft>
                <a:spcPts val="0"/>
              </a:spcAft>
              <a:buNone/>
            </a:pPr>
            <a:endParaRPr sz="2400">
              <a:solidFill>
                <a:srgbClr val="000000"/>
              </a:solidFill>
              <a:latin typeface="Verdana"/>
              <a:ea typeface="Verdana"/>
              <a:cs typeface="Verdana"/>
              <a:sym typeface="Verdana"/>
            </a:endParaRPr>
          </a:p>
          <a:p>
            <a:pPr marL="0" lvl="0" indent="0" algn="l" rtl="0">
              <a:spcBef>
                <a:spcPts val="0"/>
              </a:spcBef>
              <a:spcAft>
                <a:spcPts val="1600"/>
              </a:spcAft>
              <a:buNone/>
            </a:pPr>
            <a:endParaRPr/>
          </a:p>
        </p:txBody>
      </p:sp>
      <p:pic>
        <p:nvPicPr>
          <p:cNvPr id="93" name="Google Shape;93;p15"/>
          <p:cNvPicPr preferRelativeResize="0"/>
          <p:nvPr/>
        </p:nvPicPr>
        <p:blipFill rotWithShape="1">
          <a:blip r:embed="rId3">
            <a:alphaModFix/>
          </a:blip>
          <a:srcRect l="47580" t="21398" r="23342" b="5395"/>
          <a:stretch/>
        </p:blipFill>
        <p:spPr>
          <a:xfrm>
            <a:off x="5999349" y="955024"/>
            <a:ext cx="2693150" cy="3814125"/>
          </a:xfrm>
          <a:prstGeom prst="rect">
            <a:avLst/>
          </a:prstGeom>
          <a:noFill/>
          <a:ln>
            <a:noFill/>
          </a:ln>
        </p:spPr>
      </p:pic>
      <p:sp>
        <p:nvSpPr>
          <p:cNvPr id="94" name="Google Shape;94;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ca"/>
              <a:t>3</a:t>
            </a:fld>
            <a:endParaRPr/>
          </a:p>
        </p:txBody>
      </p:sp>
      <p:pic>
        <p:nvPicPr>
          <p:cNvPr id="95" name="Google Shape;95;p15"/>
          <p:cNvPicPr preferRelativeResize="0"/>
          <p:nvPr/>
        </p:nvPicPr>
        <p:blipFill>
          <a:blip r:embed="rId4">
            <a:alphaModFix/>
          </a:blip>
          <a:stretch>
            <a:fillRect/>
          </a:stretch>
        </p:blipFill>
        <p:spPr>
          <a:xfrm>
            <a:off x="8189488" y="67375"/>
            <a:ext cx="887650" cy="887650"/>
          </a:xfrm>
          <a:prstGeom prst="rect">
            <a:avLst/>
          </a:prstGeom>
          <a:noFill/>
          <a:ln>
            <a:noFill/>
          </a:ln>
        </p:spPr>
      </p:pic>
      <p:pic>
        <p:nvPicPr>
          <p:cNvPr id="96" name="Google Shape;96;p15"/>
          <p:cNvPicPr preferRelativeResize="0"/>
          <p:nvPr/>
        </p:nvPicPr>
        <p:blipFill>
          <a:blip r:embed="rId5">
            <a:alphaModFix/>
          </a:blip>
          <a:stretch>
            <a:fillRect/>
          </a:stretch>
        </p:blipFill>
        <p:spPr>
          <a:xfrm>
            <a:off x="0" y="67376"/>
            <a:ext cx="3120651" cy="485925"/>
          </a:xfrm>
          <a:prstGeom prst="rect">
            <a:avLst/>
          </a:prstGeom>
          <a:noFill/>
          <a:ln>
            <a:noFill/>
          </a:ln>
        </p:spPr>
      </p:pic>
      <p:pic>
        <p:nvPicPr>
          <p:cNvPr id="97" name="Google Shape;97;p15"/>
          <p:cNvPicPr preferRelativeResize="0"/>
          <p:nvPr/>
        </p:nvPicPr>
        <p:blipFill>
          <a:blip r:embed="rId6">
            <a:alphaModFix/>
          </a:blip>
          <a:stretch>
            <a:fillRect/>
          </a:stretch>
        </p:blipFill>
        <p:spPr>
          <a:xfrm>
            <a:off x="0" y="4489600"/>
            <a:ext cx="3211125" cy="6539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6"/>
          <p:cNvSpPr txBox="1">
            <a:spLocks noGrp="1"/>
          </p:cNvSpPr>
          <p:nvPr>
            <p:ph type="title"/>
          </p:nvPr>
        </p:nvSpPr>
        <p:spPr>
          <a:xfrm>
            <a:off x="1615348" y="201850"/>
            <a:ext cx="69873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a" sz="2400">
                <a:latin typeface="Verdana"/>
                <a:ea typeface="Verdana"/>
                <a:cs typeface="Verdana"/>
                <a:sym typeface="Verdana"/>
              </a:rPr>
              <a:t>Kind of mobility: KA1 </a:t>
            </a:r>
            <a:endParaRPr sz="2400">
              <a:latin typeface="Verdana"/>
              <a:ea typeface="Verdana"/>
              <a:cs typeface="Verdana"/>
              <a:sym typeface="Verdana"/>
            </a:endParaRPr>
          </a:p>
          <a:p>
            <a:pPr marL="0" lvl="0" indent="0" algn="ctr" rtl="0">
              <a:spcBef>
                <a:spcPts val="0"/>
              </a:spcBef>
              <a:spcAft>
                <a:spcPts val="0"/>
              </a:spcAft>
              <a:buNone/>
            </a:pPr>
            <a:endParaRPr sz="2400" b="0">
              <a:solidFill>
                <a:srgbClr val="000000"/>
              </a:solidFill>
              <a:latin typeface="Verdana"/>
              <a:ea typeface="Verdana"/>
              <a:cs typeface="Verdana"/>
              <a:sym typeface="Verdana"/>
            </a:endParaRPr>
          </a:p>
          <a:p>
            <a:pPr marL="0" lvl="0" indent="0" algn="l" rtl="0">
              <a:spcBef>
                <a:spcPts val="0"/>
              </a:spcBef>
              <a:spcAft>
                <a:spcPts val="0"/>
              </a:spcAft>
              <a:buNone/>
            </a:pPr>
            <a:endParaRPr sz="2400"/>
          </a:p>
        </p:txBody>
      </p:sp>
      <p:sp>
        <p:nvSpPr>
          <p:cNvPr id="103" name="Google Shape;103;p16"/>
          <p:cNvSpPr txBox="1">
            <a:spLocks noGrp="1"/>
          </p:cNvSpPr>
          <p:nvPr>
            <p:ph type="body" idx="1"/>
          </p:nvPr>
        </p:nvSpPr>
        <p:spPr>
          <a:xfrm>
            <a:off x="1128623" y="920375"/>
            <a:ext cx="8520600" cy="3302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ca" sz="2400" b="1">
                <a:solidFill>
                  <a:srgbClr val="212121"/>
                </a:solidFill>
                <a:latin typeface="Amatic SC"/>
                <a:ea typeface="Amatic SC"/>
                <a:cs typeface="Amatic SC"/>
                <a:sym typeface="Amatic SC"/>
              </a:rPr>
              <a:t>Where can we find partners  and GET opportunities for training courses?</a:t>
            </a:r>
            <a:endParaRPr/>
          </a:p>
        </p:txBody>
      </p:sp>
      <p:pic>
        <p:nvPicPr>
          <p:cNvPr id="104" name="Google Shape;104;p16"/>
          <p:cNvPicPr preferRelativeResize="0"/>
          <p:nvPr/>
        </p:nvPicPr>
        <p:blipFill rotWithShape="1">
          <a:blip r:embed="rId3">
            <a:alphaModFix/>
          </a:blip>
          <a:srcRect t="8486" r="37366" b="9834"/>
          <a:stretch/>
        </p:blipFill>
        <p:spPr>
          <a:xfrm>
            <a:off x="771050" y="1509775"/>
            <a:ext cx="5369249" cy="2123975"/>
          </a:xfrm>
          <a:prstGeom prst="rect">
            <a:avLst/>
          </a:prstGeom>
          <a:noFill/>
          <a:ln>
            <a:noFill/>
          </a:ln>
        </p:spPr>
      </p:pic>
      <p:pic>
        <p:nvPicPr>
          <p:cNvPr id="105" name="Google Shape;105;p16"/>
          <p:cNvPicPr preferRelativeResize="0"/>
          <p:nvPr/>
        </p:nvPicPr>
        <p:blipFill rotWithShape="1">
          <a:blip r:embed="rId3">
            <a:alphaModFix/>
          </a:blip>
          <a:srcRect l="76537" t="8486" b="9834"/>
          <a:stretch/>
        </p:blipFill>
        <p:spPr>
          <a:xfrm>
            <a:off x="6140300" y="1509750"/>
            <a:ext cx="2011300" cy="2123975"/>
          </a:xfrm>
          <a:prstGeom prst="rect">
            <a:avLst/>
          </a:prstGeom>
          <a:noFill/>
          <a:ln>
            <a:noFill/>
          </a:ln>
        </p:spPr>
      </p:pic>
      <p:sp>
        <p:nvSpPr>
          <p:cNvPr id="106" name="Google Shape;106;p16"/>
          <p:cNvSpPr txBox="1"/>
          <p:nvPr/>
        </p:nvSpPr>
        <p:spPr>
          <a:xfrm>
            <a:off x="178075" y="3290550"/>
            <a:ext cx="5282700" cy="1030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800"/>
              </a:spcBef>
              <a:spcAft>
                <a:spcPts val="0"/>
              </a:spcAft>
              <a:buNone/>
            </a:pPr>
            <a:r>
              <a:rPr lang="ca" sz="1700" b="1"/>
              <a:t>Key Action 1: Mobility of Individuals</a:t>
            </a:r>
            <a:endParaRPr sz="1700" b="1"/>
          </a:p>
          <a:p>
            <a:pPr marL="0" lvl="0" indent="0" algn="l" rtl="0">
              <a:lnSpc>
                <a:spcPct val="115000"/>
              </a:lnSpc>
              <a:spcBef>
                <a:spcPts val="400"/>
              </a:spcBef>
              <a:spcAft>
                <a:spcPts val="0"/>
              </a:spcAft>
              <a:buNone/>
            </a:pPr>
            <a:r>
              <a:rPr lang="ca" sz="1100"/>
              <a:t>This is all about providing opportunities for individuals to improve their skills, enhance their employability and gain cultural awareness.</a:t>
            </a:r>
            <a:endParaRPr sz="1100"/>
          </a:p>
          <a:p>
            <a:pPr marL="0" lvl="0" indent="0" algn="l" rtl="0">
              <a:spcBef>
                <a:spcPts val="0"/>
              </a:spcBef>
              <a:spcAft>
                <a:spcPts val="0"/>
              </a:spcAft>
              <a:buNone/>
            </a:pPr>
            <a:endParaRPr/>
          </a:p>
        </p:txBody>
      </p:sp>
      <p:sp>
        <p:nvSpPr>
          <p:cNvPr id="107" name="Google Shape;107;p16"/>
          <p:cNvSpPr txBox="1"/>
          <p:nvPr/>
        </p:nvSpPr>
        <p:spPr>
          <a:xfrm>
            <a:off x="5234000" y="3821100"/>
            <a:ext cx="3598500" cy="96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ca" sz="1100" b="1" u="sng"/>
              <a:t>Acció Clau 1 (KA1) – Mobilitat per a l’aprenentatge</a:t>
            </a:r>
            <a:endParaRPr sz="1100" b="1" u="sng"/>
          </a:p>
          <a:p>
            <a:pPr marL="0" lvl="0" indent="0" algn="l" rtl="0">
              <a:spcBef>
                <a:spcPts val="0"/>
              </a:spcBef>
              <a:spcAft>
                <a:spcPts val="0"/>
              </a:spcAft>
              <a:buNone/>
            </a:pPr>
            <a:r>
              <a:rPr lang="ca" sz="1100"/>
              <a:t>L’educació, la formació i les activitats relacionades amb joventut juguen un paper clau a l’hora de proporcionar a persones de totes les edats, els mitjans necessaris per participar activament en el mercat laboral i la societat en general.</a:t>
            </a:r>
            <a:endParaRPr/>
          </a:p>
        </p:txBody>
      </p:sp>
      <p:sp>
        <p:nvSpPr>
          <p:cNvPr id="108" name="Google Shape;108;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ca"/>
              <a:t>4</a:t>
            </a:fld>
            <a:endParaRPr/>
          </a:p>
        </p:txBody>
      </p:sp>
      <p:pic>
        <p:nvPicPr>
          <p:cNvPr id="109" name="Google Shape;109;p16"/>
          <p:cNvPicPr preferRelativeResize="0"/>
          <p:nvPr/>
        </p:nvPicPr>
        <p:blipFill>
          <a:blip r:embed="rId4">
            <a:alphaModFix/>
          </a:blip>
          <a:stretch>
            <a:fillRect/>
          </a:stretch>
        </p:blipFill>
        <p:spPr>
          <a:xfrm>
            <a:off x="8189488" y="67375"/>
            <a:ext cx="887650" cy="887650"/>
          </a:xfrm>
          <a:prstGeom prst="rect">
            <a:avLst/>
          </a:prstGeom>
          <a:noFill/>
          <a:ln>
            <a:noFill/>
          </a:ln>
        </p:spPr>
      </p:pic>
      <p:pic>
        <p:nvPicPr>
          <p:cNvPr id="110" name="Google Shape;110;p16"/>
          <p:cNvPicPr preferRelativeResize="0"/>
          <p:nvPr/>
        </p:nvPicPr>
        <p:blipFill>
          <a:blip r:embed="rId5">
            <a:alphaModFix/>
          </a:blip>
          <a:stretch>
            <a:fillRect/>
          </a:stretch>
        </p:blipFill>
        <p:spPr>
          <a:xfrm>
            <a:off x="0" y="67376"/>
            <a:ext cx="3120651" cy="485925"/>
          </a:xfrm>
          <a:prstGeom prst="rect">
            <a:avLst/>
          </a:prstGeom>
          <a:noFill/>
          <a:ln>
            <a:noFill/>
          </a:ln>
        </p:spPr>
      </p:pic>
      <p:pic>
        <p:nvPicPr>
          <p:cNvPr id="111" name="Google Shape;111;p16"/>
          <p:cNvPicPr preferRelativeResize="0"/>
          <p:nvPr/>
        </p:nvPicPr>
        <p:blipFill>
          <a:blip r:embed="rId6">
            <a:alphaModFix/>
          </a:blip>
          <a:stretch>
            <a:fillRect/>
          </a:stretch>
        </p:blipFill>
        <p:spPr>
          <a:xfrm>
            <a:off x="0" y="4489600"/>
            <a:ext cx="3211125" cy="6539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7"/>
          <p:cNvSpPr txBox="1">
            <a:spLocks noGrp="1"/>
          </p:cNvSpPr>
          <p:nvPr>
            <p:ph type="title"/>
          </p:nvPr>
        </p:nvSpPr>
        <p:spPr>
          <a:xfrm>
            <a:off x="272075" y="49800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a"/>
              <a:t>BERLIN         </a:t>
            </a:r>
            <a:r>
              <a:rPr lang="ca" sz="2000" b="0" i="1">
                <a:solidFill>
                  <a:srgbClr val="000000"/>
                </a:solidFill>
                <a:latin typeface="Times"/>
                <a:ea typeface="Times"/>
                <a:cs typeface="Times"/>
                <a:sym typeface="Times"/>
              </a:rPr>
              <a:t>July 30th-August 4th 2018</a:t>
            </a:r>
            <a:endParaRPr/>
          </a:p>
        </p:txBody>
      </p:sp>
      <p:pic>
        <p:nvPicPr>
          <p:cNvPr id="117" name="Google Shape;117;p17"/>
          <p:cNvPicPr preferRelativeResize="0"/>
          <p:nvPr/>
        </p:nvPicPr>
        <p:blipFill>
          <a:blip r:embed="rId3">
            <a:alphaModFix/>
          </a:blip>
          <a:stretch>
            <a:fillRect/>
          </a:stretch>
        </p:blipFill>
        <p:spPr>
          <a:xfrm>
            <a:off x="0" y="1066697"/>
            <a:ext cx="9144000" cy="3650456"/>
          </a:xfrm>
          <a:prstGeom prst="rect">
            <a:avLst/>
          </a:prstGeom>
          <a:noFill/>
          <a:ln>
            <a:noFill/>
          </a:ln>
        </p:spPr>
      </p:pic>
      <p:sp>
        <p:nvSpPr>
          <p:cNvPr id="118" name="Google Shape;118;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ca"/>
              <a:t>5</a:t>
            </a:fld>
            <a:endParaRPr/>
          </a:p>
        </p:txBody>
      </p:sp>
      <p:pic>
        <p:nvPicPr>
          <p:cNvPr id="119" name="Google Shape;119;p17"/>
          <p:cNvPicPr preferRelativeResize="0"/>
          <p:nvPr/>
        </p:nvPicPr>
        <p:blipFill>
          <a:blip r:embed="rId4">
            <a:alphaModFix/>
          </a:blip>
          <a:stretch>
            <a:fillRect/>
          </a:stretch>
        </p:blipFill>
        <p:spPr>
          <a:xfrm>
            <a:off x="5218463" y="295163"/>
            <a:ext cx="2714625" cy="771525"/>
          </a:xfrm>
          <a:prstGeom prst="rect">
            <a:avLst/>
          </a:prstGeom>
          <a:noFill/>
          <a:ln>
            <a:noFill/>
          </a:ln>
        </p:spPr>
      </p:pic>
      <p:pic>
        <p:nvPicPr>
          <p:cNvPr id="120" name="Google Shape;120;p17"/>
          <p:cNvPicPr preferRelativeResize="0"/>
          <p:nvPr/>
        </p:nvPicPr>
        <p:blipFill>
          <a:blip r:embed="rId5">
            <a:alphaModFix/>
          </a:blip>
          <a:stretch>
            <a:fillRect/>
          </a:stretch>
        </p:blipFill>
        <p:spPr>
          <a:xfrm>
            <a:off x="8189488" y="67375"/>
            <a:ext cx="887650" cy="887650"/>
          </a:xfrm>
          <a:prstGeom prst="rect">
            <a:avLst/>
          </a:prstGeom>
          <a:noFill/>
          <a:ln>
            <a:noFill/>
          </a:ln>
        </p:spPr>
      </p:pic>
      <p:pic>
        <p:nvPicPr>
          <p:cNvPr id="121" name="Google Shape;121;p17"/>
          <p:cNvPicPr preferRelativeResize="0"/>
          <p:nvPr/>
        </p:nvPicPr>
        <p:blipFill>
          <a:blip r:embed="rId6">
            <a:alphaModFix/>
          </a:blip>
          <a:stretch>
            <a:fillRect/>
          </a:stretch>
        </p:blipFill>
        <p:spPr>
          <a:xfrm>
            <a:off x="0" y="67376"/>
            <a:ext cx="3120651" cy="485925"/>
          </a:xfrm>
          <a:prstGeom prst="rect">
            <a:avLst/>
          </a:prstGeom>
          <a:noFill/>
          <a:ln>
            <a:noFill/>
          </a:ln>
        </p:spPr>
      </p:pic>
      <p:pic>
        <p:nvPicPr>
          <p:cNvPr id="122" name="Google Shape;122;p17"/>
          <p:cNvPicPr preferRelativeResize="0"/>
          <p:nvPr/>
        </p:nvPicPr>
        <p:blipFill>
          <a:blip r:embed="rId7">
            <a:alphaModFix/>
          </a:blip>
          <a:stretch>
            <a:fillRect/>
          </a:stretch>
        </p:blipFill>
        <p:spPr>
          <a:xfrm>
            <a:off x="0" y="4489600"/>
            <a:ext cx="3211125" cy="653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8"/>
          <p:cNvSpPr txBox="1">
            <a:spLocks noGrp="1"/>
          </p:cNvSpPr>
          <p:nvPr>
            <p:ph type="title"/>
          </p:nvPr>
        </p:nvSpPr>
        <p:spPr>
          <a:xfrm>
            <a:off x="2317050" y="474625"/>
            <a:ext cx="67041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a"/>
              <a:t>Do all countries teach the same way?</a:t>
            </a:r>
            <a:endParaRPr/>
          </a:p>
          <a:p>
            <a:pPr marL="0" lvl="0" indent="0" algn="l" rtl="0">
              <a:spcBef>
                <a:spcPts val="0"/>
              </a:spcBef>
              <a:spcAft>
                <a:spcPts val="0"/>
              </a:spcAft>
              <a:buNone/>
            </a:pPr>
            <a:r>
              <a:rPr lang="ca"/>
              <a:t>               Tots els països ensenyen igual?</a:t>
            </a:r>
            <a:endParaRPr/>
          </a:p>
        </p:txBody>
      </p:sp>
      <p:sp>
        <p:nvSpPr>
          <p:cNvPr id="128" name="Google Shape;128;p18"/>
          <p:cNvSpPr txBox="1">
            <a:spLocks noGrp="1"/>
          </p:cNvSpPr>
          <p:nvPr>
            <p:ph type="body" idx="1"/>
          </p:nvPr>
        </p:nvSpPr>
        <p:spPr>
          <a:xfrm>
            <a:off x="0" y="127127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a" sz="1100">
                <a:solidFill>
                  <a:srgbClr val="000000"/>
                </a:solidFill>
                <a:latin typeface="Arial"/>
                <a:ea typeface="Arial"/>
                <a:cs typeface="Arial"/>
                <a:sym typeface="Arial"/>
              </a:rPr>
              <a:t>   - A Portugal l’ensenyament és obligatori del 3 als 18 anys      </a:t>
            </a:r>
            <a:endParaRPr sz="1100">
              <a:solidFill>
                <a:srgbClr val="000000"/>
              </a:solidFill>
              <a:latin typeface="Arial"/>
              <a:ea typeface="Arial"/>
              <a:cs typeface="Arial"/>
              <a:sym typeface="Arial"/>
            </a:endParaRPr>
          </a:p>
          <a:p>
            <a:pPr marL="457200" lvl="0" indent="0" algn="l" rtl="0">
              <a:spcBef>
                <a:spcPts val="0"/>
              </a:spcBef>
              <a:spcAft>
                <a:spcPts val="0"/>
              </a:spcAft>
              <a:buNone/>
            </a:pPr>
            <a:endParaRPr sz="1100">
              <a:solidFill>
                <a:srgbClr val="000000"/>
              </a:solidFill>
              <a:latin typeface="Arial"/>
              <a:ea typeface="Arial"/>
              <a:cs typeface="Arial"/>
              <a:sym typeface="Arial"/>
            </a:endParaRPr>
          </a:p>
          <a:p>
            <a:pPr marL="457200" lvl="0" indent="-298450" algn="l" rtl="0">
              <a:spcBef>
                <a:spcPts val="0"/>
              </a:spcBef>
              <a:spcAft>
                <a:spcPts val="0"/>
              </a:spcAft>
              <a:buClr>
                <a:srgbClr val="000000"/>
              </a:buClr>
              <a:buSzPts val="1100"/>
              <a:buFont typeface="Arial"/>
              <a:buChar char="-"/>
            </a:pPr>
            <a:endParaRPr sz="1100">
              <a:solidFill>
                <a:srgbClr val="000000"/>
              </a:solidFill>
              <a:latin typeface="Arial"/>
              <a:ea typeface="Arial"/>
              <a:cs typeface="Arial"/>
              <a:sym typeface="Arial"/>
            </a:endParaRPr>
          </a:p>
          <a:p>
            <a:pPr marL="457200" lvl="0" indent="-298450" algn="l" rtl="0">
              <a:spcBef>
                <a:spcPts val="0"/>
              </a:spcBef>
              <a:spcAft>
                <a:spcPts val="0"/>
              </a:spcAft>
              <a:buClr>
                <a:srgbClr val="000000"/>
              </a:buClr>
              <a:buSzPts val="1100"/>
              <a:buFont typeface="Arial"/>
              <a:buChar char="-"/>
            </a:pPr>
            <a:endParaRPr sz="1100">
              <a:solidFill>
                <a:srgbClr val="000000"/>
              </a:solidFill>
              <a:latin typeface="Arial"/>
              <a:ea typeface="Arial"/>
              <a:cs typeface="Arial"/>
              <a:sym typeface="Arial"/>
            </a:endParaRPr>
          </a:p>
          <a:p>
            <a:pPr marL="457200" lvl="0" indent="-298450" algn="l" rtl="0">
              <a:spcBef>
                <a:spcPts val="0"/>
              </a:spcBef>
              <a:spcAft>
                <a:spcPts val="0"/>
              </a:spcAft>
              <a:buClr>
                <a:srgbClr val="000000"/>
              </a:buClr>
              <a:buSzPts val="1100"/>
              <a:buFont typeface="Arial"/>
              <a:buChar char="-"/>
            </a:pPr>
            <a:r>
              <a:rPr lang="ca" sz="1100">
                <a:solidFill>
                  <a:srgbClr val="000000"/>
                </a:solidFill>
                <a:latin typeface="Arial"/>
                <a:ea typeface="Arial"/>
                <a:cs typeface="Arial"/>
                <a:sym typeface="Arial"/>
              </a:rPr>
              <a:t>                                                                                                                       -  A Itàlia dels 6 als 16 anys</a:t>
            </a:r>
            <a:endParaRPr sz="1100">
              <a:solidFill>
                <a:srgbClr val="000000"/>
              </a:solidFill>
              <a:latin typeface="Arial"/>
              <a:ea typeface="Arial"/>
              <a:cs typeface="Arial"/>
              <a:sym typeface="Arial"/>
            </a:endParaRPr>
          </a:p>
          <a:p>
            <a:pPr marL="0" lvl="0" indent="0" algn="l" rtl="0">
              <a:spcBef>
                <a:spcPts val="0"/>
              </a:spcBef>
              <a:spcAft>
                <a:spcPts val="0"/>
              </a:spcAft>
              <a:buNone/>
            </a:pPr>
            <a:endParaRPr sz="1100">
              <a:solidFill>
                <a:srgbClr val="000000"/>
              </a:solidFill>
              <a:latin typeface="Arial"/>
              <a:ea typeface="Arial"/>
              <a:cs typeface="Arial"/>
              <a:sym typeface="Arial"/>
            </a:endParaRPr>
          </a:p>
          <a:p>
            <a:pPr marL="0" lvl="0" indent="0" algn="l" rtl="0">
              <a:spcBef>
                <a:spcPts val="0"/>
              </a:spcBef>
              <a:spcAft>
                <a:spcPts val="0"/>
              </a:spcAft>
              <a:buNone/>
            </a:pPr>
            <a:endParaRPr sz="1100">
              <a:solidFill>
                <a:srgbClr val="000000"/>
              </a:solidFill>
              <a:latin typeface="Arial"/>
              <a:ea typeface="Arial"/>
              <a:cs typeface="Arial"/>
              <a:sym typeface="Arial"/>
            </a:endParaRPr>
          </a:p>
          <a:p>
            <a:pPr marL="0" lvl="0" indent="0" algn="l" rtl="0">
              <a:spcBef>
                <a:spcPts val="0"/>
              </a:spcBef>
              <a:spcAft>
                <a:spcPts val="0"/>
              </a:spcAft>
              <a:buNone/>
            </a:pPr>
            <a:endParaRPr sz="1100">
              <a:solidFill>
                <a:srgbClr val="000000"/>
              </a:solidFill>
              <a:latin typeface="Arial"/>
              <a:ea typeface="Arial"/>
              <a:cs typeface="Arial"/>
              <a:sym typeface="Arial"/>
            </a:endParaRPr>
          </a:p>
          <a:p>
            <a:pPr marL="0" lvl="0" indent="0" algn="l" rtl="0">
              <a:spcBef>
                <a:spcPts val="0"/>
              </a:spcBef>
              <a:spcAft>
                <a:spcPts val="0"/>
              </a:spcAft>
              <a:buNone/>
            </a:pPr>
            <a:endParaRPr sz="1100">
              <a:solidFill>
                <a:srgbClr val="000000"/>
              </a:solidFill>
              <a:latin typeface="Arial"/>
              <a:ea typeface="Arial"/>
              <a:cs typeface="Arial"/>
              <a:sym typeface="Arial"/>
            </a:endParaRPr>
          </a:p>
          <a:p>
            <a:pPr marL="0" lvl="0" indent="0" algn="l" rtl="0">
              <a:spcBef>
                <a:spcPts val="0"/>
              </a:spcBef>
              <a:spcAft>
                <a:spcPts val="0"/>
              </a:spcAft>
              <a:buNone/>
            </a:pPr>
            <a:endParaRPr sz="1100">
              <a:solidFill>
                <a:srgbClr val="000000"/>
              </a:solidFill>
              <a:latin typeface="Arial"/>
              <a:ea typeface="Arial"/>
              <a:cs typeface="Arial"/>
              <a:sym typeface="Arial"/>
            </a:endParaRPr>
          </a:p>
          <a:p>
            <a:pPr marL="0" lvl="0" indent="0" algn="l" rtl="0">
              <a:spcBef>
                <a:spcPts val="0"/>
              </a:spcBef>
              <a:spcAft>
                <a:spcPts val="0"/>
              </a:spcAft>
              <a:buNone/>
            </a:pPr>
            <a:endParaRPr sz="1100">
              <a:solidFill>
                <a:srgbClr val="000000"/>
              </a:solidFill>
              <a:latin typeface="Arial"/>
              <a:ea typeface="Arial"/>
              <a:cs typeface="Arial"/>
              <a:sym typeface="Arial"/>
            </a:endParaRPr>
          </a:p>
          <a:p>
            <a:pPr marL="0" lvl="0" indent="0" algn="l" rtl="0">
              <a:spcBef>
                <a:spcPts val="0"/>
              </a:spcBef>
              <a:spcAft>
                <a:spcPts val="0"/>
              </a:spcAft>
              <a:buNone/>
            </a:pPr>
            <a:r>
              <a:rPr lang="ca"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457200" lvl="0" indent="0" algn="l" rtl="0">
              <a:spcBef>
                <a:spcPts val="0"/>
              </a:spcBef>
              <a:spcAft>
                <a:spcPts val="0"/>
              </a:spcAft>
              <a:buNone/>
            </a:pPr>
            <a:r>
              <a:rPr lang="ca"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p:txBody>
      </p:sp>
      <p:pic>
        <p:nvPicPr>
          <p:cNvPr id="129" name="Google Shape;129;p18"/>
          <p:cNvPicPr preferRelativeResize="0"/>
          <p:nvPr/>
        </p:nvPicPr>
        <p:blipFill rotWithShape="1">
          <a:blip r:embed="rId3">
            <a:alphaModFix/>
          </a:blip>
          <a:srcRect l="38109" t="34857" r="19873" b="30921"/>
          <a:stretch/>
        </p:blipFill>
        <p:spPr>
          <a:xfrm>
            <a:off x="4807100" y="2404700"/>
            <a:ext cx="4336900" cy="2649274"/>
          </a:xfrm>
          <a:prstGeom prst="rect">
            <a:avLst/>
          </a:prstGeom>
          <a:noFill/>
          <a:ln>
            <a:noFill/>
          </a:ln>
        </p:spPr>
      </p:pic>
      <p:pic>
        <p:nvPicPr>
          <p:cNvPr id="130" name="Google Shape;130;p18"/>
          <p:cNvPicPr preferRelativeResize="0"/>
          <p:nvPr/>
        </p:nvPicPr>
        <p:blipFill rotWithShape="1">
          <a:blip r:embed="rId4">
            <a:alphaModFix/>
          </a:blip>
          <a:srcRect l="18111" t="15773" r="14206" b="36152"/>
          <a:stretch/>
        </p:blipFill>
        <p:spPr>
          <a:xfrm>
            <a:off x="800725" y="1600425"/>
            <a:ext cx="2980300" cy="2823445"/>
          </a:xfrm>
          <a:prstGeom prst="rect">
            <a:avLst/>
          </a:prstGeom>
          <a:noFill/>
          <a:ln>
            <a:noFill/>
          </a:ln>
        </p:spPr>
      </p:pic>
      <p:sp>
        <p:nvSpPr>
          <p:cNvPr id="131" name="Google Shape;131;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ca"/>
              <a:t>6</a:t>
            </a:fld>
            <a:endParaRPr/>
          </a:p>
        </p:txBody>
      </p:sp>
      <p:pic>
        <p:nvPicPr>
          <p:cNvPr id="132" name="Google Shape;132;p18"/>
          <p:cNvPicPr preferRelativeResize="0"/>
          <p:nvPr/>
        </p:nvPicPr>
        <p:blipFill>
          <a:blip r:embed="rId5">
            <a:alphaModFix/>
          </a:blip>
          <a:stretch>
            <a:fillRect/>
          </a:stretch>
        </p:blipFill>
        <p:spPr>
          <a:xfrm>
            <a:off x="8189488" y="67375"/>
            <a:ext cx="887650" cy="887650"/>
          </a:xfrm>
          <a:prstGeom prst="rect">
            <a:avLst/>
          </a:prstGeom>
          <a:noFill/>
          <a:ln>
            <a:noFill/>
          </a:ln>
        </p:spPr>
      </p:pic>
      <p:pic>
        <p:nvPicPr>
          <p:cNvPr id="133" name="Google Shape;133;p18"/>
          <p:cNvPicPr preferRelativeResize="0"/>
          <p:nvPr/>
        </p:nvPicPr>
        <p:blipFill>
          <a:blip r:embed="rId6">
            <a:alphaModFix/>
          </a:blip>
          <a:stretch>
            <a:fillRect/>
          </a:stretch>
        </p:blipFill>
        <p:spPr>
          <a:xfrm>
            <a:off x="0" y="67376"/>
            <a:ext cx="3120651" cy="485925"/>
          </a:xfrm>
          <a:prstGeom prst="rect">
            <a:avLst/>
          </a:prstGeom>
          <a:noFill/>
          <a:ln>
            <a:noFill/>
          </a:ln>
        </p:spPr>
      </p:pic>
      <p:pic>
        <p:nvPicPr>
          <p:cNvPr id="134" name="Google Shape;134;p18"/>
          <p:cNvPicPr preferRelativeResize="0"/>
          <p:nvPr/>
        </p:nvPicPr>
        <p:blipFill>
          <a:blip r:embed="rId7">
            <a:alphaModFix/>
          </a:blip>
          <a:stretch>
            <a:fillRect/>
          </a:stretch>
        </p:blipFill>
        <p:spPr>
          <a:xfrm>
            <a:off x="0" y="4489600"/>
            <a:ext cx="3211125" cy="653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9"/>
          <p:cNvSpPr txBox="1">
            <a:spLocks noGrp="1"/>
          </p:cNvSpPr>
          <p:nvPr>
            <p:ph type="title"/>
          </p:nvPr>
        </p:nvSpPr>
        <p:spPr>
          <a:xfrm>
            <a:off x="623400" y="41597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a"/>
              <a:t>Are we evolving pedagogically?</a:t>
            </a:r>
            <a:endParaRPr/>
          </a:p>
          <a:p>
            <a:pPr marL="0" lvl="0" indent="0" algn="l" rtl="0">
              <a:spcBef>
                <a:spcPts val="0"/>
              </a:spcBef>
              <a:spcAft>
                <a:spcPts val="0"/>
              </a:spcAft>
              <a:buNone/>
            </a:pPr>
            <a:r>
              <a:rPr lang="ca"/>
              <a:t>                                 Hi ha un avenç pedagògic?</a:t>
            </a:r>
            <a:endParaRPr/>
          </a:p>
        </p:txBody>
      </p:sp>
      <p:pic>
        <p:nvPicPr>
          <p:cNvPr id="140" name="Google Shape;140;p19"/>
          <p:cNvPicPr preferRelativeResize="0"/>
          <p:nvPr/>
        </p:nvPicPr>
        <p:blipFill rotWithShape="1">
          <a:blip r:embed="rId3">
            <a:alphaModFix/>
          </a:blip>
          <a:srcRect l="24737" t="33015" r="17492" b="33695"/>
          <a:stretch/>
        </p:blipFill>
        <p:spPr>
          <a:xfrm>
            <a:off x="278675" y="1856300"/>
            <a:ext cx="8520600" cy="2761652"/>
          </a:xfrm>
          <a:prstGeom prst="rect">
            <a:avLst/>
          </a:prstGeom>
          <a:noFill/>
          <a:ln>
            <a:noFill/>
          </a:ln>
        </p:spPr>
      </p:pic>
      <p:sp>
        <p:nvSpPr>
          <p:cNvPr id="141" name="Google Shape;141;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ca"/>
              <a:t>7</a:t>
            </a:fld>
            <a:endParaRPr/>
          </a:p>
        </p:txBody>
      </p:sp>
      <p:pic>
        <p:nvPicPr>
          <p:cNvPr id="142" name="Google Shape;142;p19"/>
          <p:cNvPicPr preferRelativeResize="0"/>
          <p:nvPr/>
        </p:nvPicPr>
        <p:blipFill>
          <a:blip r:embed="rId4">
            <a:alphaModFix/>
          </a:blip>
          <a:stretch>
            <a:fillRect/>
          </a:stretch>
        </p:blipFill>
        <p:spPr>
          <a:xfrm>
            <a:off x="8189488" y="67375"/>
            <a:ext cx="887650" cy="887650"/>
          </a:xfrm>
          <a:prstGeom prst="rect">
            <a:avLst/>
          </a:prstGeom>
          <a:noFill/>
          <a:ln>
            <a:noFill/>
          </a:ln>
        </p:spPr>
      </p:pic>
      <p:pic>
        <p:nvPicPr>
          <p:cNvPr id="143" name="Google Shape;143;p19"/>
          <p:cNvPicPr preferRelativeResize="0"/>
          <p:nvPr/>
        </p:nvPicPr>
        <p:blipFill>
          <a:blip r:embed="rId5">
            <a:alphaModFix/>
          </a:blip>
          <a:stretch>
            <a:fillRect/>
          </a:stretch>
        </p:blipFill>
        <p:spPr>
          <a:xfrm>
            <a:off x="0" y="67376"/>
            <a:ext cx="3120651" cy="485925"/>
          </a:xfrm>
          <a:prstGeom prst="rect">
            <a:avLst/>
          </a:prstGeom>
          <a:noFill/>
          <a:ln>
            <a:noFill/>
          </a:ln>
        </p:spPr>
      </p:pic>
      <p:pic>
        <p:nvPicPr>
          <p:cNvPr id="144" name="Google Shape;144;p19"/>
          <p:cNvPicPr preferRelativeResize="0"/>
          <p:nvPr/>
        </p:nvPicPr>
        <p:blipFill>
          <a:blip r:embed="rId6">
            <a:alphaModFix/>
          </a:blip>
          <a:stretch>
            <a:fillRect/>
          </a:stretch>
        </p:blipFill>
        <p:spPr>
          <a:xfrm>
            <a:off x="0" y="4489600"/>
            <a:ext cx="3211125" cy="653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0"/>
          <p:cNvSpPr txBox="1">
            <a:spLocks noGrp="1"/>
          </p:cNvSpPr>
          <p:nvPr>
            <p:ph type="title"/>
          </p:nvPr>
        </p:nvSpPr>
        <p:spPr>
          <a:xfrm>
            <a:off x="762900" y="666750"/>
            <a:ext cx="7487400" cy="545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ca"/>
              <a:t>PBL: Project Based Learning. </a:t>
            </a:r>
            <a:r>
              <a:rPr lang="ca" sz="1400"/>
              <a:t>Aprenentatge Basat en projectes</a:t>
            </a:r>
            <a:endParaRPr sz="1400"/>
          </a:p>
        </p:txBody>
      </p:sp>
      <p:pic>
        <p:nvPicPr>
          <p:cNvPr id="150" name="Google Shape;150;p20"/>
          <p:cNvPicPr preferRelativeResize="0"/>
          <p:nvPr/>
        </p:nvPicPr>
        <p:blipFill rotWithShape="1">
          <a:blip r:embed="rId3">
            <a:alphaModFix/>
          </a:blip>
          <a:srcRect t="7662" r="58303" b="78383"/>
          <a:stretch/>
        </p:blipFill>
        <p:spPr>
          <a:xfrm>
            <a:off x="120475" y="1312550"/>
            <a:ext cx="4217798" cy="793975"/>
          </a:xfrm>
          <a:prstGeom prst="rect">
            <a:avLst/>
          </a:prstGeom>
          <a:noFill/>
          <a:ln>
            <a:noFill/>
          </a:ln>
        </p:spPr>
      </p:pic>
      <p:pic>
        <p:nvPicPr>
          <p:cNvPr id="151" name="Google Shape;151;p20"/>
          <p:cNvPicPr preferRelativeResize="0"/>
          <p:nvPr/>
        </p:nvPicPr>
        <p:blipFill rotWithShape="1">
          <a:blip r:embed="rId4">
            <a:alphaModFix/>
          </a:blip>
          <a:srcRect l="25804" t="33422" r="38574" b="39108"/>
          <a:stretch/>
        </p:blipFill>
        <p:spPr>
          <a:xfrm>
            <a:off x="1732099" y="2134425"/>
            <a:ext cx="5365373" cy="2327276"/>
          </a:xfrm>
          <a:prstGeom prst="rect">
            <a:avLst/>
          </a:prstGeom>
          <a:noFill/>
          <a:ln>
            <a:noFill/>
          </a:ln>
        </p:spPr>
      </p:pic>
      <p:pic>
        <p:nvPicPr>
          <p:cNvPr id="152" name="Google Shape;152;p20"/>
          <p:cNvPicPr preferRelativeResize="0"/>
          <p:nvPr/>
        </p:nvPicPr>
        <p:blipFill rotWithShape="1">
          <a:blip r:embed="rId5">
            <a:alphaModFix/>
          </a:blip>
          <a:srcRect t="8399" r="58965" b="78473"/>
          <a:stretch/>
        </p:blipFill>
        <p:spPr>
          <a:xfrm>
            <a:off x="4338275" y="1312550"/>
            <a:ext cx="4412702" cy="793976"/>
          </a:xfrm>
          <a:prstGeom prst="rect">
            <a:avLst/>
          </a:prstGeom>
          <a:noFill/>
          <a:ln>
            <a:noFill/>
          </a:ln>
        </p:spPr>
      </p:pic>
      <p:sp>
        <p:nvSpPr>
          <p:cNvPr id="153" name="Google Shape;153;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ca"/>
              <a:t>8</a:t>
            </a:fld>
            <a:endParaRPr/>
          </a:p>
        </p:txBody>
      </p:sp>
      <p:pic>
        <p:nvPicPr>
          <p:cNvPr id="154" name="Google Shape;154;p20"/>
          <p:cNvPicPr preferRelativeResize="0"/>
          <p:nvPr/>
        </p:nvPicPr>
        <p:blipFill>
          <a:blip r:embed="rId6">
            <a:alphaModFix/>
          </a:blip>
          <a:stretch>
            <a:fillRect/>
          </a:stretch>
        </p:blipFill>
        <p:spPr>
          <a:xfrm>
            <a:off x="8189488" y="67375"/>
            <a:ext cx="887650" cy="887650"/>
          </a:xfrm>
          <a:prstGeom prst="rect">
            <a:avLst/>
          </a:prstGeom>
          <a:noFill/>
          <a:ln>
            <a:noFill/>
          </a:ln>
        </p:spPr>
      </p:pic>
      <p:pic>
        <p:nvPicPr>
          <p:cNvPr id="155" name="Google Shape;155;p20"/>
          <p:cNvPicPr preferRelativeResize="0"/>
          <p:nvPr/>
        </p:nvPicPr>
        <p:blipFill>
          <a:blip r:embed="rId7">
            <a:alphaModFix/>
          </a:blip>
          <a:stretch>
            <a:fillRect/>
          </a:stretch>
        </p:blipFill>
        <p:spPr>
          <a:xfrm>
            <a:off x="0" y="67376"/>
            <a:ext cx="3120651" cy="485925"/>
          </a:xfrm>
          <a:prstGeom prst="rect">
            <a:avLst/>
          </a:prstGeom>
          <a:noFill/>
          <a:ln>
            <a:noFill/>
          </a:ln>
        </p:spPr>
      </p:pic>
      <p:pic>
        <p:nvPicPr>
          <p:cNvPr id="156" name="Google Shape;156;p20"/>
          <p:cNvPicPr preferRelativeResize="0"/>
          <p:nvPr/>
        </p:nvPicPr>
        <p:blipFill>
          <a:blip r:embed="rId8">
            <a:alphaModFix/>
          </a:blip>
          <a:stretch>
            <a:fillRect/>
          </a:stretch>
        </p:blipFill>
        <p:spPr>
          <a:xfrm>
            <a:off x="0" y="4489600"/>
            <a:ext cx="3211125" cy="6539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1"/>
          <p:cNvSpPr txBox="1">
            <a:spLocks noGrp="1"/>
          </p:cNvSpPr>
          <p:nvPr>
            <p:ph type="title"/>
          </p:nvPr>
        </p:nvSpPr>
        <p:spPr>
          <a:xfrm>
            <a:off x="1901400" y="553300"/>
            <a:ext cx="5706600" cy="70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ca" sz="2400"/>
              <a:t>PBL: Project Based Learning. Preliminary checklist</a:t>
            </a:r>
            <a:endParaRPr sz="2400"/>
          </a:p>
        </p:txBody>
      </p:sp>
      <p:sp>
        <p:nvSpPr>
          <p:cNvPr id="162" name="Google Shape;162;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ca"/>
              <a:t>9</a:t>
            </a:fld>
            <a:endParaRPr/>
          </a:p>
        </p:txBody>
      </p:sp>
      <p:pic>
        <p:nvPicPr>
          <p:cNvPr id="163" name="Google Shape;163;p21"/>
          <p:cNvPicPr preferRelativeResize="0"/>
          <p:nvPr/>
        </p:nvPicPr>
        <p:blipFill>
          <a:blip r:embed="rId3">
            <a:alphaModFix/>
          </a:blip>
          <a:stretch>
            <a:fillRect/>
          </a:stretch>
        </p:blipFill>
        <p:spPr>
          <a:xfrm>
            <a:off x="8189488" y="67375"/>
            <a:ext cx="887650" cy="887650"/>
          </a:xfrm>
          <a:prstGeom prst="rect">
            <a:avLst/>
          </a:prstGeom>
          <a:noFill/>
          <a:ln>
            <a:noFill/>
          </a:ln>
        </p:spPr>
      </p:pic>
      <p:pic>
        <p:nvPicPr>
          <p:cNvPr id="164" name="Google Shape;164;p21"/>
          <p:cNvPicPr preferRelativeResize="0"/>
          <p:nvPr/>
        </p:nvPicPr>
        <p:blipFill>
          <a:blip r:embed="rId4">
            <a:alphaModFix/>
          </a:blip>
          <a:stretch>
            <a:fillRect/>
          </a:stretch>
        </p:blipFill>
        <p:spPr>
          <a:xfrm>
            <a:off x="0" y="67376"/>
            <a:ext cx="3120651" cy="485925"/>
          </a:xfrm>
          <a:prstGeom prst="rect">
            <a:avLst/>
          </a:prstGeom>
          <a:noFill/>
          <a:ln>
            <a:noFill/>
          </a:ln>
        </p:spPr>
      </p:pic>
      <p:pic>
        <p:nvPicPr>
          <p:cNvPr id="165" name="Google Shape;165;p21"/>
          <p:cNvPicPr preferRelativeResize="0"/>
          <p:nvPr/>
        </p:nvPicPr>
        <p:blipFill>
          <a:blip r:embed="rId5">
            <a:alphaModFix/>
          </a:blip>
          <a:stretch>
            <a:fillRect/>
          </a:stretch>
        </p:blipFill>
        <p:spPr>
          <a:xfrm>
            <a:off x="0" y="4489600"/>
            <a:ext cx="3211125" cy="653900"/>
          </a:xfrm>
          <a:prstGeom prst="rect">
            <a:avLst/>
          </a:prstGeom>
          <a:noFill/>
          <a:ln>
            <a:noFill/>
          </a:ln>
        </p:spPr>
      </p:pic>
      <p:pic>
        <p:nvPicPr>
          <p:cNvPr id="166" name="Google Shape;166;p21"/>
          <p:cNvPicPr preferRelativeResize="0"/>
          <p:nvPr/>
        </p:nvPicPr>
        <p:blipFill rotWithShape="1">
          <a:blip r:embed="rId6">
            <a:alphaModFix/>
          </a:blip>
          <a:srcRect l="28541" t="25148" r="10183" b="27275"/>
          <a:stretch/>
        </p:blipFill>
        <p:spPr>
          <a:xfrm>
            <a:off x="2362550" y="1133100"/>
            <a:ext cx="5422750" cy="3530125"/>
          </a:xfrm>
          <a:prstGeom prst="rect">
            <a:avLst/>
          </a:prstGeom>
          <a:noFill/>
          <a:ln>
            <a:noFill/>
          </a:ln>
        </p:spPr>
      </p:pic>
    </p:spTree>
  </p:cSld>
  <p:clrMapOvr>
    <a:masterClrMapping/>
  </p:clrMapOvr>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471</Words>
  <Application>Microsoft Office PowerPoint</Application>
  <PresentationFormat>Presentació en pantalla (16:9)</PresentationFormat>
  <Paragraphs>86</Paragraphs>
  <Slides>23</Slides>
  <Notes>23</Notes>
  <HiddenSlides>0</HiddenSlides>
  <MMClips>0</MMClips>
  <ScaleCrop>false</ScaleCrop>
  <HeadingPairs>
    <vt:vector size="6" baseType="variant">
      <vt:variant>
        <vt:lpstr>Tipus de lletra utilitzats</vt:lpstr>
      </vt:variant>
      <vt:variant>
        <vt:i4>7</vt:i4>
      </vt:variant>
      <vt:variant>
        <vt:lpstr>Tema</vt:lpstr>
      </vt:variant>
      <vt:variant>
        <vt:i4>1</vt:i4>
      </vt:variant>
      <vt:variant>
        <vt:lpstr>Títols de les diapositives</vt:lpstr>
      </vt:variant>
      <vt:variant>
        <vt:i4>23</vt:i4>
      </vt:variant>
    </vt:vector>
  </HeadingPairs>
  <TitlesOfParts>
    <vt:vector size="31" baseType="lpstr">
      <vt:lpstr>Arial</vt:lpstr>
      <vt:lpstr>Times</vt:lpstr>
      <vt:lpstr>PT Sans Narrow</vt:lpstr>
      <vt:lpstr>Calibri</vt:lpstr>
      <vt:lpstr>Open Sans</vt:lpstr>
      <vt:lpstr>Verdana</vt:lpstr>
      <vt:lpstr>Amatic SC</vt:lpstr>
      <vt:lpstr>Tropic</vt:lpstr>
      <vt:lpstr>Approaching PBL, Berlin</vt:lpstr>
      <vt:lpstr>INDEX</vt:lpstr>
      <vt:lpstr>INDEX</vt:lpstr>
      <vt:lpstr>Kind of mobility: KA1   </vt:lpstr>
      <vt:lpstr>BERLIN         July 30th-August 4th 2018</vt:lpstr>
      <vt:lpstr>Do all countries teach the same way?                Tots els països ensenyen igual?</vt:lpstr>
      <vt:lpstr>Are we evolving pedagogically?                                  Hi ha un avenç pedagògic?</vt:lpstr>
      <vt:lpstr>PBL: Project Based Learning. Aprenentatge Basat en projectes</vt:lpstr>
      <vt:lpstr>PBL: Project Based Learning. Preliminary checklist</vt:lpstr>
      <vt:lpstr>PBL: Project Based Learning. Idees prèvies</vt:lpstr>
      <vt:lpstr>PBL: Project Based Learning. 7 Steps to successful PBL</vt:lpstr>
      <vt:lpstr>PBL: Project Based Learning. Seqüència d’èxit </vt:lpstr>
      <vt:lpstr>New methodologies...</vt:lpstr>
      <vt:lpstr>Classe a la inversa… Comencem pel final! </vt:lpstr>
      <vt:lpstr>PBL: Project Based Learning. Conclusions</vt:lpstr>
      <vt:lpstr>PBL: Project Based Learning.    Keywords/ Paraules clau</vt:lpstr>
      <vt:lpstr>Què fem?...                          … de l’ABP  al   PBL:</vt:lpstr>
      <vt:lpstr>Què fem?... Difusió al claustre...</vt:lpstr>
      <vt:lpstr>Presentació del PowerPoint</vt:lpstr>
      <vt:lpstr>Photos, videos</vt:lpstr>
      <vt:lpstr>Photos, videos</vt:lpstr>
      <vt:lpstr>Weaving relations:</vt:lpstr>
      <vt:lpstr>Presentació del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Approaching PBL, Berlin</dc:title>
  <dc:creator>Gonzalez Menendez, Maria Covadonga</dc:creator>
  <cp:lastModifiedBy>E06CGM</cp:lastModifiedBy>
  <cp:revision>1</cp:revision>
  <dcterms:modified xsi:type="dcterms:W3CDTF">2019-07-24T07:22:40Z</dcterms:modified>
</cp:coreProperties>
</file>